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theme/themeOverride2.xml" ContentType="application/vnd.openxmlformats-officedocument.themeOverride+xml"/>
  <Override PartName="/ppt/notesSlides/notesSlide1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79" r:id="rId4"/>
    <p:sldId id="259" r:id="rId5"/>
    <p:sldId id="260" r:id="rId6"/>
    <p:sldId id="280" r:id="rId7"/>
    <p:sldId id="281" r:id="rId8"/>
    <p:sldId id="282" r:id="rId9"/>
    <p:sldId id="287" r:id="rId10"/>
    <p:sldId id="283" r:id="rId11"/>
    <p:sldId id="264" r:id="rId12"/>
    <p:sldId id="265" r:id="rId13"/>
    <p:sldId id="266" r:id="rId14"/>
    <p:sldId id="289" r:id="rId15"/>
    <p:sldId id="290" r:id="rId16"/>
    <p:sldId id="270" r:id="rId17"/>
    <p:sldId id="272" r:id="rId18"/>
    <p:sldId id="299" r:id="rId19"/>
    <p:sldId id="300" r:id="rId20"/>
    <p:sldId id="276" r:id="rId21"/>
    <p:sldId id="278" r:id="rId22"/>
    <p:sldId id="277" r:id="rId23"/>
    <p:sldId id="292" r:id="rId24"/>
    <p:sldId id="291" r:id="rId25"/>
    <p:sldId id="273" r:id="rId26"/>
    <p:sldId id="274" r:id="rId27"/>
    <p:sldId id="288" r:id="rId28"/>
    <p:sldId id="301" r:id="rId29"/>
    <p:sldId id="298" r:id="rId30"/>
    <p:sldId id="293" r:id="rId31"/>
    <p:sldId id="294" r:id="rId32"/>
    <p:sldId id="295"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C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57" autoAdjust="0"/>
    <p:restoredTop sz="82959" autoAdjust="0"/>
  </p:normalViewPr>
  <p:slideViewPr>
    <p:cSldViewPr snapToGrid="0">
      <p:cViewPr varScale="1">
        <p:scale>
          <a:sx n="95" d="100"/>
          <a:sy n="95" d="100"/>
        </p:scale>
        <p:origin x="15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SG" dirty="0"/>
              <a:t>Bugs count</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Low</c:v>
                </c:pt>
              </c:strCache>
            </c:strRef>
          </c:tx>
          <c:spPr>
            <a:solidFill>
              <a:schemeClr val="accent6"/>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rgbClr val="00B05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3</c:v>
                </c:pt>
                <c:pt idx="1">
                  <c:v>4</c:v>
                </c:pt>
                <c:pt idx="2">
                  <c:v>5</c:v>
                </c:pt>
                <c:pt idx="3">
                  <c:v>6</c:v>
                </c:pt>
                <c:pt idx="4">
                  <c:v>7</c:v>
                </c:pt>
              </c:numCache>
            </c:numRef>
          </c:cat>
          <c:val>
            <c:numRef>
              <c:f>Sheet1!$B$2:$B$6</c:f>
              <c:numCache>
                <c:formatCode>General</c:formatCode>
                <c:ptCount val="5"/>
                <c:pt idx="1">
                  <c:v>1</c:v>
                </c:pt>
                <c:pt idx="2">
                  <c:v>1</c:v>
                </c:pt>
                <c:pt idx="3">
                  <c:v>2</c:v>
                </c:pt>
                <c:pt idx="4">
                  <c:v>7</c:v>
                </c:pt>
              </c:numCache>
            </c:numRef>
          </c:val>
          <c:extLst>
            <c:ext xmlns:c16="http://schemas.microsoft.com/office/drawing/2014/chart" uri="{C3380CC4-5D6E-409C-BE32-E72D297353CC}">
              <c16:uniqueId val="{00000000-A2B7-4B61-B998-032285805DE7}"/>
            </c:ext>
          </c:extLst>
        </c:ser>
        <c:ser>
          <c:idx val="1"/>
          <c:order val="1"/>
          <c:tx>
            <c:strRef>
              <c:f>Sheet1!$C$1</c:f>
              <c:strCache>
                <c:ptCount val="1"/>
                <c:pt idx="0">
                  <c:v>Medium</c:v>
                </c:pt>
              </c:strCache>
            </c:strRef>
          </c:tx>
          <c:spPr>
            <a:solidFill>
              <a:srgbClr val="FFC000">
                <a:alpha val="95000"/>
              </a:srgb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accent4"/>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numRef>
              <c:f>Sheet1!$A$2:$A$6</c:f>
              <c:numCache>
                <c:formatCode>General</c:formatCode>
                <c:ptCount val="5"/>
                <c:pt idx="0">
                  <c:v>3</c:v>
                </c:pt>
                <c:pt idx="1">
                  <c:v>4</c:v>
                </c:pt>
                <c:pt idx="2">
                  <c:v>5</c:v>
                </c:pt>
                <c:pt idx="3">
                  <c:v>6</c:v>
                </c:pt>
                <c:pt idx="4">
                  <c:v>7</c:v>
                </c:pt>
              </c:numCache>
            </c:numRef>
          </c:cat>
          <c:val>
            <c:numRef>
              <c:f>Sheet1!$C$2:$C$6</c:f>
              <c:numCache>
                <c:formatCode>General</c:formatCode>
                <c:ptCount val="5"/>
                <c:pt idx="0">
                  <c:v>5</c:v>
                </c:pt>
                <c:pt idx="1">
                  <c:v>20</c:v>
                </c:pt>
                <c:pt idx="2">
                  <c:v>30</c:v>
                </c:pt>
                <c:pt idx="3">
                  <c:v>15</c:v>
                </c:pt>
                <c:pt idx="4">
                  <c:v>45</c:v>
                </c:pt>
              </c:numCache>
            </c:numRef>
          </c:val>
          <c:extLst>
            <c:ext xmlns:c16="http://schemas.microsoft.com/office/drawing/2014/chart" uri="{C3380CC4-5D6E-409C-BE32-E72D297353CC}">
              <c16:uniqueId val="{00000001-A2B7-4B61-B998-032285805DE7}"/>
            </c:ext>
          </c:extLst>
        </c:ser>
        <c:ser>
          <c:idx val="2"/>
          <c:order val="2"/>
          <c:tx>
            <c:strRef>
              <c:f>Sheet1!$D$1</c:f>
              <c:strCache>
                <c:ptCount val="1"/>
                <c:pt idx="0">
                  <c:v>Critical</c:v>
                </c:pt>
              </c:strCache>
            </c:strRef>
          </c:tx>
          <c:spPr>
            <a:solidFill>
              <a:srgbClr val="FF0000"/>
            </a:solidFill>
            <a:ln cap="rnd">
              <a:solidFill>
                <a:schemeClr val="accent3"/>
              </a:solid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accent2">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Sheet1!$A$2:$A$6</c:f>
              <c:numCache>
                <c:formatCode>General</c:formatCode>
                <c:ptCount val="5"/>
                <c:pt idx="0">
                  <c:v>3</c:v>
                </c:pt>
                <c:pt idx="1">
                  <c:v>4</c:v>
                </c:pt>
                <c:pt idx="2">
                  <c:v>5</c:v>
                </c:pt>
                <c:pt idx="3">
                  <c:v>6</c:v>
                </c:pt>
                <c:pt idx="4">
                  <c:v>7</c:v>
                </c:pt>
              </c:numCache>
            </c:numRef>
          </c:cat>
          <c:val>
            <c:numRef>
              <c:f>Sheet1!$D$2:$D$6</c:f>
              <c:numCache>
                <c:formatCode>General</c:formatCode>
                <c:ptCount val="5"/>
                <c:pt idx="1">
                  <c:v>30</c:v>
                </c:pt>
                <c:pt idx="2">
                  <c:v>40</c:v>
                </c:pt>
              </c:numCache>
            </c:numRef>
          </c:val>
          <c:extLst>
            <c:ext xmlns:c16="http://schemas.microsoft.com/office/drawing/2014/chart" uri="{C3380CC4-5D6E-409C-BE32-E72D297353CC}">
              <c16:uniqueId val="{00000002-A2B7-4B61-B998-032285805DE7}"/>
            </c:ext>
          </c:extLst>
        </c:ser>
        <c:dLbls>
          <c:dLblPos val="outEnd"/>
          <c:showLegendKey val="0"/>
          <c:showVal val="1"/>
          <c:showCatName val="0"/>
          <c:showSerName val="0"/>
          <c:showPercent val="0"/>
          <c:showBubbleSize val="0"/>
        </c:dLbls>
        <c:gapWidth val="444"/>
        <c:overlap val="-90"/>
        <c:axId val="-1810205408"/>
        <c:axId val="-1810192352"/>
      </c:barChart>
      <c:catAx>
        <c:axId val="-18102054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r>
                  <a:rPr lang="en-SG" sz="1400" b="1"/>
                  <a:t>Iteration</a:t>
                </a:r>
              </a:p>
            </c:rich>
          </c:tx>
          <c:overlay val="0"/>
          <c:spPr>
            <a:noFill/>
            <a:ln>
              <a:noFill/>
            </a:ln>
            <a:effectLst/>
          </c:spPr>
          <c:txPr>
            <a:bodyPr rot="0" spcFirstLastPara="1" vertOverflow="ellipsis" vert="horz" wrap="square" anchor="ctr" anchorCtr="1"/>
            <a:lstStyle/>
            <a:p>
              <a:pPr>
                <a:defRPr sz="14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3"/>
            </a:solidFill>
            <a:round/>
          </a:ln>
          <a:effectLst/>
        </c:spPr>
        <c:txPr>
          <a:bodyPr rot="-60000000" spcFirstLastPara="1" vertOverflow="ellipsis" vert="horz" wrap="square" anchor="ctr" anchorCtr="1"/>
          <a:lstStyle/>
          <a:p>
            <a:pPr>
              <a:defRPr sz="1200" b="1" i="0" u="none" strike="noStrike" kern="1200" cap="all" spc="120" normalizeH="0" baseline="0">
                <a:solidFill>
                  <a:schemeClr val="tx1">
                    <a:lumMod val="65000"/>
                    <a:lumOff val="35000"/>
                  </a:schemeClr>
                </a:solidFill>
                <a:latin typeface="+mn-lt"/>
                <a:ea typeface="+mn-ea"/>
                <a:cs typeface="+mn-cs"/>
              </a:defRPr>
            </a:pPr>
            <a:endParaRPr lang="en-US"/>
          </a:p>
        </c:txPr>
        <c:crossAx val="-1810192352"/>
        <c:crosses val="autoZero"/>
        <c:auto val="1"/>
        <c:lblAlgn val="ctr"/>
        <c:lblOffset val="100"/>
        <c:noMultiLvlLbl val="0"/>
      </c:catAx>
      <c:valAx>
        <c:axId val="-1810192352"/>
        <c:scaling>
          <c:orientation val="minMax"/>
        </c:scaling>
        <c:delete val="1"/>
        <c:axPos val="l"/>
        <c:title>
          <c:tx>
            <c:rich>
              <a:bodyPr rot="-540000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r>
                  <a:rPr lang="en-SG" sz="1200" b="1" dirty="0"/>
                  <a:t>Total score</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810205408"/>
        <c:crosses val="autoZero"/>
        <c:crossBetween val="between"/>
      </c:valAx>
      <c:spPr>
        <a:solidFill>
          <a:schemeClr val="bg1">
            <a:lumMod val="95000"/>
          </a:schemeClr>
        </a:solid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FF8021"/>
              </a:solidFill>
            </c:spPr>
            <c:extLst>
              <c:ext xmlns:c16="http://schemas.microsoft.com/office/drawing/2014/chart" uri="{C3380CC4-5D6E-409C-BE32-E72D297353CC}">
                <c16:uniqueId val="{00000001-7F2F-45D0-923A-B005D9D239FC}"/>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7F2F-45D0-923A-B005D9D239FC}"/>
              </c:ext>
            </c:extLst>
          </c:dPt>
          <c:cat>
            <c:numRef>
              <c:f>Sheet1!$A$2:$A$3</c:f>
              <c:numCache>
                <c:formatCode>General</c:formatCode>
                <c:ptCount val="2"/>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7F2F-45D0-923A-B005D9D239FC}"/>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5098969431378069E-2"/>
          <c:y val="8.1034259259259264E-2"/>
          <c:w val="0.86627304803640592"/>
          <c:h val="0.83793148148148144"/>
        </c:manualLayout>
      </c:layout>
      <c:doughnutChart>
        <c:varyColors val="1"/>
        <c:ser>
          <c:idx val="0"/>
          <c:order val="0"/>
          <c:tx>
            <c:strRef>
              <c:f>Sheet1!$B$1</c:f>
              <c:strCache>
                <c:ptCount val="1"/>
                <c:pt idx="0">
                  <c:v>Column1</c:v>
                </c:pt>
              </c:strCache>
            </c:strRef>
          </c:tx>
          <c:dPt>
            <c:idx val="0"/>
            <c:bubble3D val="0"/>
            <c:spPr>
              <a:solidFill>
                <a:srgbClr val="ACCBF9">
                  <a:lumMod val="50000"/>
                </a:srgbClr>
              </a:solidFill>
            </c:spPr>
            <c:extLst>
              <c:ext xmlns:c16="http://schemas.microsoft.com/office/drawing/2014/chart" uri="{C3380CC4-5D6E-409C-BE32-E72D297353CC}">
                <c16:uniqueId val="{00000001-7F2F-45D0-923A-B005D9D239FC}"/>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7F2F-45D0-923A-B005D9D239FC}"/>
              </c:ext>
            </c:extLst>
          </c:dPt>
          <c:cat>
            <c:numRef>
              <c:f>Sheet1!$A$2:$A$3</c:f>
              <c:numCache>
                <c:formatCode>General</c:formatCode>
                <c:ptCount val="2"/>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7F2F-45D0-923A-B005D9D239FC}"/>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FF8021"/>
              </a:solidFill>
            </c:spPr>
            <c:extLst>
              <c:ext xmlns:c16="http://schemas.microsoft.com/office/drawing/2014/chart" uri="{C3380CC4-5D6E-409C-BE32-E72D297353CC}">
                <c16:uniqueId val="{00000001-02ED-4CE6-89F6-301E921B0629}"/>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02ED-4CE6-89F6-301E921B0629}"/>
              </c:ext>
            </c:extLst>
          </c:dPt>
          <c:cat>
            <c:numRef>
              <c:f>Sheet1!$A$2:$A$3</c:f>
              <c:numCache>
                <c:formatCode>General</c:formatCode>
                <c:ptCount val="2"/>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2ED-4CE6-89F6-301E921B0629}"/>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dPt>
            <c:idx val="0"/>
            <c:bubble3D val="0"/>
            <c:spPr>
              <a:solidFill>
                <a:srgbClr val="ACCBF9">
                  <a:lumMod val="50000"/>
                </a:srgbClr>
              </a:solidFill>
            </c:spPr>
            <c:extLst>
              <c:ext xmlns:c16="http://schemas.microsoft.com/office/drawing/2014/chart" uri="{C3380CC4-5D6E-409C-BE32-E72D297353CC}">
                <c16:uniqueId val="{00000001-7F2F-45D0-923A-B005D9D239FC}"/>
              </c:ext>
            </c:extLst>
          </c:dPt>
          <c:dPt>
            <c:idx val="1"/>
            <c:bubble3D val="0"/>
            <c:spPr>
              <a:pattFill prst="dkDnDiag">
                <a:fgClr>
                  <a:schemeClr val="bg1">
                    <a:lumMod val="85000"/>
                  </a:schemeClr>
                </a:fgClr>
                <a:bgClr>
                  <a:schemeClr val="bg2"/>
                </a:bgClr>
              </a:pattFill>
            </c:spPr>
            <c:extLst>
              <c:ext xmlns:c16="http://schemas.microsoft.com/office/drawing/2014/chart" uri="{C3380CC4-5D6E-409C-BE32-E72D297353CC}">
                <c16:uniqueId val="{00000003-7F2F-45D0-923A-B005D9D239FC}"/>
              </c:ext>
            </c:extLst>
          </c:dPt>
          <c:cat>
            <c:numRef>
              <c:f>Sheet1!$A$2:$A$3</c:f>
              <c:numCache>
                <c:formatCode>General</c:formatCode>
                <c:ptCount val="2"/>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7F2F-45D0-923A-B005D9D239FC}"/>
            </c:ext>
          </c:extLst>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sz="1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0539F-3131-4CE9-8F00-FAAC6ABA5C83}" type="datetimeFigureOut">
              <a:rPr lang="en-SG" smtClean="0"/>
              <a:t>17/8/2016</a:t>
            </a:fld>
            <a:endParaRPr lang="en-SG"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C62688-FD3C-4F3C-9899-75D1F83B6EEF}" type="slidenum">
              <a:rPr lang="en-SG" smtClean="0"/>
              <a:t>‹#›</a:t>
            </a:fld>
            <a:endParaRPr lang="en-SG" dirty="0"/>
          </a:p>
        </p:txBody>
      </p:sp>
    </p:spTree>
    <p:extLst>
      <p:ext uri="{BB962C8B-B14F-4D97-AF65-F5344CB8AC3E}">
        <p14:creationId xmlns:p14="http://schemas.microsoft.com/office/powerpoint/2010/main" val="2648727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1842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22</a:t>
            </a:fld>
            <a:endParaRPr lang="id-ID"/>
          </a:p>
        </p:txBody>
      </p:sp>
    </p:spTree>
    <p:extLst>
      <p:ext uri="{BB962C8B-B14F-4D97-AF65-F5344CB8AC3E}">
        <p14:creationId xmlns:p14="http://schemas.microsoft.com/office/powerpoint/2010/main" val="3267452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23</a:t>
            </a:fld>
            <a:endParaRPr lang="id-ID"/>
          </a:p>
        </p:txBody>
      </p:sp>
    </p:spTree>
    <p:extLst>
      <p:ext uri="{BB962C8B-B14F-4D97-AF65-F5344CB8AC3E}">
        <p14:creationId xmlns:p14="http://schemas.microsoft.com/office/powerpoint/2010/main" val="1499765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24</a:t>
            </a:fld>
            <a:endParaRPr lang="id-ID"/>
          </a:p>
        </p:txBody>
      </p:sp>
    </p:spTree>
    <p:extLst>
      <p:ext uri="{BB962C8B-B14F-4D97-AF65-F5344CB8AC3E}">
        <p14:creationId xmlns:p14="http://schemas.microsoft.com/office/powerpoint/2010/main" val="171564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p>
        </p:txBody>
      </p:sp>
    </p:spTree>
    <p:extLst>
      <p:ext uri="{BB962C8B-B14F-4D97-AF65-F5344CB8AC3E}">
        <p14:creationId xmlns:p14="http://schemas.microsoft.com/office/powerpoint/2010/main" val="4203938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44571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The initiative aims to promote mindfulness through meditation exercises, education on the initiative</a:t>
            </a:r>
            <a:r>
              <a:rPr lang="en-SG" baseline="0" dirty="0"/>
              <a:t> and a wider outreach to android mobile users through refocus</a:t>
            </a:r>
          </a:p>
          <a:p>
            <a:pPr marL="171450" indent="-171450">
              <a:buFont typeface="Arial" panose="020B0604020202020204" pitchFamily="34" charset="0"/>
              <a:buChar char="•"/>
            </a:pPr>
            <a:r>
              <a:rPr lang="en-SG" baseline="0" dirty="0"/>
              <a:t>We are refining work from Team Vulcan, through bug fixing. We are also adding value to the current system by introducing the feedback module (new), modifying survey generation and smart wearable module</a:t>
            </a:r>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4</a:t>
            </a:fld>
            <a:endParaRPr lang="id-ID"/>
          </a:p>
        </p:txBody>
      </p:sp>
    </p:spTree>
    <p:extLst>
      <p:ext uri="{BB962C8B-B14F-4D97-AF65-F5344CB8AC3E}">
        <p14:creationId xmlns:p14="http://schemas.microsoft.com/office/powerpoint/2010/main" val="302957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 want to encourage more</a:t>
            </a:r>
            <a:r>
              <a:rPr lang="en-SG" baseline="0" dirty="0"/>
              <a:t> researchers to hop onto the web portal to carry  out various research studies relating to the mindfulness initiative</a:t>
            </a:r>
          </a:p>
          <a:p>
            <a:pPr marL="171450" indent="-171450">
              <a:buFont typeface="Arial" panose="020B0604020202020204" pitchFamily="34" charset="0"/>
              <a:buChar char="•"/>
            </a:pPr>
            <a:r>
              <a:rPr lang="en-SG" baseline="0" dirty="0"/>
              <a:t>At the same time, we also want increase usage of the mobile app to allow researchers to increase their studies</a:t>
            </a:r>
          </a:p>
          <a:p>
            <a:endParaRPr lang="en-SG" dirty="0"/>
          </a:p>
        </p:txBody>
      </p:sp>
      <p:sp>
        <p:nvSpPr>
          <p:cNvPr id="4" name="Slide Number Placeholder 3"/>
          <p:cNvSpPr>
            <a:spLocks noGrp="1"/>
          </p:cNvSpPr>
          <p:nvPr>
            <p:ph type="sldNum" sz="quarter" idx="10"/>
          </p:nvPr>
        </p:nvSpPr>
        <p:spPr/>
        <p:txBody>
          <a:bodyPr/>
          <a:lstStyle/>
          <a:p>
            <a:fld id="{D8C62688-FD3C-4F3C-9899-75D1F83B6EEF}" type="slidenum">
              <a:rPr lang="en-SG" smtClean="0"/>
              <a:t>5</a:t>
            </a:fld>
            <a:endParaRPr lang="en-SG" dirty="0"/>
          </a:p>
        </p:txBody>
      </p:sp>
    </p:spTree>
    <p:extLst>
      <p:ext uri="{BB962C8B-B14F-4D97-AF65-F5344CB8AC3E}">
        <p14:creationId xmlns:p14="http://schemas.microsoft.com/office/powerpoint/2010/main" val="97757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Abigail,</a:t>
            </a:r>
            <a:r>
              <a:rPr lang="en-US" baseline="0" dirty="0"/>
              <a:t> one of the few mobile users</a:t>
            </a:r>
          </a:p>
          <a:p>
            <a:r>
              <a:rPr lang="en-US" baseline="0" dirty="0"/>
              <a:t>Tony, researcher who has </a:t>
            </a:r>
            <a:r>
              <a:rPr lang="en-US" baseline="0" dirty="0" err="1"/>
              <a:t>iterests</a:t>
            </a:r>
            <a:r>
              <a:rPr lang="en-US" baseline="0" dirty="0"/>
              <a:t> in studying the effects of meditation</a:t>
            </a:r>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166936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Compare with Vulcan’s  + BA on smart watch</a:t>
            </a:r>
          </a:p>
        </p:txBody>
      </p:sp>
      <p:sp>
        <p:nvSpPr>
          <p:cNvPr id="4" name="Slide Number Placeholder 3"/>
          <p:cNvSpPr>
            <a:spLocks noGrp="1"/>
          </p:cNvSpPr>
          <p:nvPr>
            <p:ph type="sldNum" sz="quarter" idx="10"/>
          </p:nvPr>
        </p:nvSpPr>
        <p:spPr/>
        <p:txBody>
          <a:bodyPr/>
          <a:lstStyle/>
          <a:p>
            <a:fld id="{D8C62688-FD3C-4F3C-9899-75D1F83B6EEF}" type="slidenum">
              <a:rPr lang="en-SG" smtClean="0"/>
              <a:t>10</a:t>
            </a:fld>
            <a:endParaRPr lang="en-SG" dirty="0"/>
          </a:p>
        </p:txBody>
      </p:sp>
    </p:spTree>
    <p:extLst>
      <p:ext uri="{BB962C8B-B14F-4D97-AF65-F5344CB8AC3E}">
        <p14:creationId xmlns:p14="http://schemas.microsoft.com/office/powerpoint/2010/main" val="241042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Gold star</a:t>
            </a:r>
            <a:r>
              <a:rPr lang="en-SG" baseline="0" dirty="0"/>
              <a:t> indicates new function added from proposal stage</a:t>
            </a:r>
          </a:p>
          <a:p>
            <a:r>
              <a:rPr lang="en-SG" baseline="0" dirty="0"/>
              <a:t>Green star indicates shift of function</a:t>
            </a:r>
            <a:endParaRPr lang="en-SG" dirty="0"/>
          </a:p>
        </p:txBody>
      </p:sp>
      <p:sp>
        <p:nvSpPr>
          <p:cNvPr id="4" name="Slide Number Placeholder 3"/>
          <p:cNvSpPr>
            <a:spLocks noGrp="1"/>
          </p:cNvSpPr>
          <p:nvPr>
            <p:ph type="sldNum" sz="quarter" idx="10"/>
          </p:nvPr>
        </p:nvSpPr>
        <p:spPr/>
        <p:txBody>
          <a:bodyPr/>
          <a:lstStyle/>
          <a:p>
            <a:fld id="{D8C62688-FD3C-4F3C-9899-75D1F83B6EEF}" type="slidenum">
              <a:rPr lang="en-SG" smtClean="0"/>
              <a:t>13</a:t>
            </a:fld>
            <a:endParaRPr lang="en-SG" dirty="0"/>
          </a:p>
        </p:txBody>
      </p:sp>
    </p:spTree>
    <p:extLst>
      <p:ext uri="{BB962C8B-B14F-4D97-AF65-F5344CB8AC3E}">
        <p14:creationId xmlns:p14="http://schemas.microsoft.com/office/powerpoint/2010/main" val="1108489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Gold star</a:t>
            </a:r>
            <a:r>
              <a:rPr lang="en-SG" baseline="0" dirty="0"/>
              <a:t> indicates new function added from proposal stage</a:t>
            </a:r>
          </a:p>
          <a:p>
            <a:r>
              <a:rPr lang="en-SG" baseline="0" dirty="0"/>
              <a:t>Green star indicates shift of function</a:t>
            </a:r>
            <a:endParaRPr lang="en-SG" dirty="0"/>
          </a:p>
        </p:txBody>
      </p:sp>
      <p:sp>
        <p:nvSpPr>
          <p:cNvPr id="4" name="Slide Number Placeholder 3"/>
          <p:cNvSpPr>
            <a:spLocks noGrp="1"/>
          </p:cNvSpPr>
          <p:nvPr>
            <p:ph type="sldNum" sz="quarter" idx="10"/>
          </p:nvPr>
        </p:nvSpPr>
        <p:spPr/>
        <p:txBody>
          <a:bodyPr/>
          <a:lstStyle/>
          <a:p>
            <a:fld id="{D8C62688-FD3C-4F3C-9899-75D1F83B6EEF}" type="slidenum">
              <a:rPr lang="en-SG" smtClean="0"/>
              <a:t>16</a:t>
            </a:fld>
            <a:endParaRPr lang="en-SG" dirty="0"/>
          </a:p>
        </p:txBody>
      </p:sp>
    </p:spTree>
    <p:extLst>
      <p:ext uri="{BB962C8B-B14F-4D97-AF65-F5344CB8AC3E}">
        <p14:creationId xmlns:p14="http://schemas.microsoft.com/office/powerpoint/2010/main" val="3534866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21</a:t>
            </a:fld>
            <a:endParaRPr lang="id-ID"/>
          </a:p>
        </p:txBody>
      </p:sp>
    </p:spTree>
    <p:extLst>
      <p:ext uri="{BB962C8B-B14F-4D97-AF65-F5344CB8AC3E}">
        <p14:creationId xmlns:p14="http://schemas.microsoft.com/office/powerpoint/2010/main" val="366320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122BAF8-3C97-4F9E-9275-AEB6C912C27F}" type="datetime2">
              <a:rPr lang="en-SG" smtClean="0"/>
              <a:t>Wednesday, 17 August 2016</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348917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85C57C5-9594-4EC8-932C-8E7AAAD1B2F2}" type="datetime2">
              <a:rPr lang="en-SG" smtClean="0"/>
              <a:t>Wednesday, 17 August 2016</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2363165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15D040BD-BE15-45A2-9A29-338E97944F0A}" type="datetime2">
              <a:rPr lang="en-SG" smtClean="0"/>
              <a:t>Wednesday, 17 August 2016</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351018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Number+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356628"/>
            <a:ext cx="7518400" cy="471365"/>
          </a:xfrm>
          <a:prstGeom prst="rect">
            <a:avLst/>
          </a:prstGeom>
        </p:spPr>
        <p:txBody>
          <a:bodyPr wrap="none" lIns="0" tIns="0" rIns="0" bIns="0" anchor="ctr">
            <a:noAutofit/>
          </a:bodyPr>
          <a:lstStyle>
            <a:lvl1pPr algn="ctr">
              <a:defRPr sz="3200" b="1" baseline="0">
                <a:solidFill>
                  <a:schemeClr val="tx1">
                    <a:lumMod val="90000"/>
                    <a:lumOff val="1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825950"/>
            <a:ext cx="5486400" cy="267661"/>
          </a:xfrm>
          <a:prstGeom prst="rect">
            <a:avLst/>
          </a:prstGeom>
        </p:spPr>
        <p:txBody>
          <a:bodyPr wrap="square" lIns="0" tIns="0" rIns="0" bIns="0" anchor="ctr">
            <a:noAutofit/>
          </a:bodyPr>
          <a:lstStyle>
            <a:lvl1pPr marL="0" indent="0" algn="ctr">
              <a:buNone/>
              <a:defRPr sz="16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24" name="Right Triangle 23"/>
          <p:cNvSpPr/>
          <p:nvPr userDrawn="1"/>
        </p:nvSpPr>
        <p:spPr>
          <a:xfrm rot="8100000">
            <a:off x="5942382" y="6704379"/>
            <a:ext cx="307239" cy="307239"/>
          </a:xfrm>
          <a:prstGeom prst="r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Oval 7"/>
          <p:cNvSpPr/>
          <p:nvPr userDrawn="1"/>
        </p:nvSpPr>
        <p:spPr>
          <a:xfrm>
            <a:off x="222203" y="6256701"/>
            <a:ext cx="384047" cy="384047"/>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a:spLocks noGrp="1"/>
          </p:cNvSpPr>
          <p:nvPr>
            <p:ph type="sldNum" sz="quarter" idx="12"/>
          </p:nvPr>
        </p:nvSpPr>
        <p:spPr>
          <a:xfrm>
            <a:off x="109106" y="6265633"/>
            <a:ext cx="610241" cy="366183"/>
          </a:xfrm>
          <a:prstGeom prst="rect">
            <a:avLst/>
          </a:prstGeom>
        </p:spPr>
        <p:txBody>
          <a:bodyPr anchor="ctr"/>
          <a:lstStyle>
            <a:lvl1pPr algn="ctr">
              <a:defRPr sz="1333"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98213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BE73C813-B85B-4131-A80A-CD614B7DDB35}" type="datetime2">
              <a:rPr lang="en-SG" smtClean="0"/>
              <a:t>Wednesday, 17 August 2016</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162950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B9B025-F75D-40BE-9614-9CEC2A4F9807}" type="datetime2">
              <a:rPr lang="en-SG" smtClean="0"/>
              <a:t>Wednesday, 17 August 2016</a:t>
            </a:fld>
            <a:endParaRPr lang="en-SG" dirty="0"/>
          </a:p>
        </p:txBody>
      </p:sp>
      <p:sp>
        <p:nvSpPr>
          <p:cNvPr id="5" name="Footer Placeholder 4"/>
          <p:cNvSpPr>
            <a:spLocks noGrp="1"/>
          </p:cNvSpPr>
          <p:nvPr>
            <p:ph type="ftr" sz="quarter" idx="11"/>
          </p:nvPr>
        </p:nvSpPr>
        <p:spPr/>
        <p:txBody>
          <a:bodyPr/>
          <a:lstStyle/>
          <a:p>
            <a:endParaRPr lang="en-SG" dirty="0"/>
          </a:p>
        </p:txBody>
      </p:sp>
      <p:sp>
        <p:nvSpPr>
          <p:cNvPr id="6" name="Slide Number Placeholder 5"/>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53198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BD89515C-5506-4D13-80F6-D718AEFE2EB7}" type="datetime2">
              <a:rPr lang="en-SG" smtClean="0"/>
              <a:t>Wednesday, 17 August 2016</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191457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BAFCA78B-BA7E-4300-A794-DC9F996553F7}" type="datetime2">
              <a:rPr lang="en-SG" smtClean="0"/>
              <a:t>Wednesday, 17 August 2016</a:t>
            </a:fld>
            <a:endParaRPr lang="en-SG" dirty="0"/>
          </a:p>
        </p:txBody>
      </p:sp>
      <p:sp>
        <p:nvSpPr>
          <p:cNvPr id="8" name="Footer Placeholder 7"/>
          <p:cNvSpPr>
            <a:spLocks noGrp="1"/>
          </p:cNvSpPr>
          <p:nvPr>
            <p:ph type="ftr" sz="quarter" idx="11"/>
          </p:nvPr>
        </p:nvSpPr>
        <p:spPr/>
        <p:txBody>
          <a:bodyPr/>
          <a:lstStyle/>
          <a:p>
            <a:endParaRPr lang="en-SG" dirty="0"/>
          </a:p>
        </p:txBody>
      </p:sp>
      <p:sp>
        <p:nvSpPr>
          <p:cNvPr id="9" name="Slide Number Placeholder 8"/>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2207398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BABC9959-27C5-4238-8B73-F79AD44838D1}" type="datetime2">
              <a:rPr lang="en-SG" smtClean="0"/>
              <a:t>Wednesday, 17 August 2016</a:t>
            </a:fld>
            <a:endParaRPr lang="en-SG" dirty="0"/>
          </a:p>
        </p:txBody>
      </p:sp>
      <p:sp>
        <p:nvSpPr>
          <p:cNvPr id="4" name="Footer Placeholder 3"/>
          <p:cNvSpPr>
            <a:spLocks noGrp="1"/>
          </p:cNvSpPr>
          <p:nvPr>
            <p:ph type="ftr" sz="quarter" idx="11"/>
          </p:nvPr>
        </p:nvSpPr>
        <p:spPr/>
        <p:txBody>
          <a:bodyPr/>
          <a:lstStyle/>
          <a:p>
            <a:endParaRPr lang="en-SG" dirty="0"/>
          </a:p>
        </p:txBody>
      </p:sp>
      <p:sp>
        <p:nvSpPr>
          <p:cNvPr id="5" name="Slide Number Placeholder 4"/>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425532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0F971-738B-4BAD-AF77-439C3430F8DE}" type="datetime2">
              <a:rPr lang="en-SG" smtClean="0"/>
              <a:t>Wednesday, 17 August 2016</a:t>
            </a:fld>
            <a:endParaRPr lang="en-SG" dirty="0"/>
          </a:p>
        </p:txBody>
      </p:sp>
      <p:sp>
        <p:nvSpPr>
          <p:cNvPr id="3" name="Footer Placeholder 2"/>
          <p:cNvSpPr>
            <a:spLocks noGrp="1"/>
          </p:cNvSpPr>
          <p:nvPr>
            <p:ph type="ftr" sz="quarter" idx="11"/>
          </p:nvPr>
        </p:nvSpPr>
        <p:spPr/>
        <p:txBody>
          <a:bodyPr/>
          <a:lstStyle/>
          <a:p>
            <a:endParaRPr lang="en-SG" dirty="0"/>
          </a:p>
        </p:txBody>
      </p:sp>
      <p:sp>
        <p:nvSpPr>
          <p:cNvPr id="4" name="Slide Number Placeholder 3"/>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120570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B7B8B7-3880-493C-B311-112D62C5F3C9}" type="datetime2">
              <a:rPr lang="en-SG" smtClean="0"/>
              <a:t>Wednesday, 17 August 2016</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1938347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D9CFD17-4276-4036-8238-04A6B575B6CD}" type="datetime2">
              <a:rPr lang="en-SG" smtClean="0"/>
              <a:t>Wednesday, 17 August 2016</a:t>
            </a:fld>
            <a:endParaRPr lang="en-SG" dirty="0"/>
          </a:p>
        </p:txBody>
      </p:sp>
      <p:sp>
        <p:nvSpPr>
          <p:cNvPr id="6" name="Footer Placeholder 5"/>
          <p:cNvSpPr>
            <a:spLocks noGrp="1"/>
          </p:cNvSpPr>
          <p:nvPr>
            <p:ph type="ftr" sz="quarter" idx="11"/>
          </p:nvPr>
        </p:nvSpPr>
        <p:spPr/>
        <p:txBody>
          <a:bodyPr/>
          <a:lstStyle/>
          <a:p>
            <a:endParaRPr lang="en-SG" dirty="0"/>
          </a:p>
        </p:txBody>
      </p:sp>
      <p:sp>
        <p:nvSpPr>
          <p:cNvPr id="7" name="Slide Number Placeholder 6"/>
          <p:cNvSpPr>
            <a:spLocks noGrp="1"/>
          </p:cNvSpPr>
          <p:nvPr>
            <p:ph type="sldNum" sz="quarter" idx="12"/>
          </p:nvPr>
        </p:nvSpPr>
        <p:spPr/>
        <p:txBody>
          <a:bodyPr/>
          <a:lstStyle/>
          <a:p>
            <a:fld id="{4483C648-8168-485A-B317-E9B13E71D027}" type="slidenum">
              <a:rPr lang="en-SG" smtClean="0"/>
              <a:t>‹#›</a:t>
            </a:fld>
            <a:endParaRPr lang="en-SG" dirty="0"/>
          </a:p>
        </p:txBody>
      </p:sp>
    </p:spTree>
    <p:extLst>
      <p:ext uri="{BB962C8B-B14F-4D97-AF65-F5344CB8AC3E}">
        <p14:creationId xmlns:p14="http://schemas.microsoft.com/office/powerpoint/2010/main" val="2577356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9251DF-C3AB-4D7B-8AA5-870CFC28392F}" type="datetime2">
              <a:rPr lang="en-SG" smtClean="0"/>
              <a:t>Wednesday, 17 August 2016</a:t>
            </a:fld>
            <a:endParaRPr lang="en-SG"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3C648-8168-485A-B317-E9B13E71D027}" type="slidenum">
              <a:rPr lang="en-SG" smtClean="0"/>
              <a:t>‹#›</a:t>
            </a:fld>
            <a:endParaRPr lang="en-SG" dirty="0"/>
          </a:p>
        </p:txBody>
      </p:sp>
    </p:spTree>
    <p:extLst>
      <p:ext uri="{BB962C8B-B14F-4D97-AF65-F5344CB8AC3E}">
        <p14:creationId xmlns:p14="http://schemas.microsoft.com/office/powerpoint/2010/main" val="795297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31.png"/><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307" y="3362879"/>
            <a:ext cx="9144000" cy="1802809"/>
          </a:xfrm>
        </p:spPr>
        <p:txBody>
          <a:bodyPr/>
          <a:lstStyle/>
          <a:p>
            <a:br>
              <a:rPr lang="en-SG" dirty="0">
                <a:latin typeface="AR DELANEY" panose="02000000000000000000" pitchFamily="2" charset="0"/>
              </a:rPr>
            </a:br>
            <a:r>
              <a:rPr lang="en-SG" dirty="0">
                <a:latin typeface="AR DELANEY" panose="02000000000000000000" pitchFamily="2" charset="0"/>
              </a:rPr>
              <a:t>IS480 Acceptance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256" y="-333599"/>
            <a:ext cx="7582065" cy="4442933"/>
          </a:xfrm>
          <a:prstGeom prst="rect">
            <a:avLst/>
          </a:prstGeom>
        </p:spPr>
      </p:pic>
      <p:sp>
        <p:nvSpPr>
          <p:cNvPr id="3" name="Subtitle 2"/>
          <p:cNvSpPr>
            <a:spLocks noGrp="1"/>
          </p:cNvSpPr>
          <p:nvPr>
            <p:ph type="subTitle" idx="1"/>
          </p:nvPr>
        </p:nvSpPr>
        <p:spPr>
          <a:xfrm>
            <a:off x="1428307" y="5165688"/>
            <a:ext cx="9144000" cy="660953"/>
          </a:xfrm>
        </p:spPr>
        <p:txBody>
          <a:bodyPr>
            <a:noAutofit/>
          </a:bodyPr>
          <a:lstStyle/>
          <a:p>
            <a:r>
              <a:rPr lang="en-SG" sz="4800" dirty="0" err="1">
                <a:solidFill>
                  <a:srgbClr val="002060"/>
                </a:solidFill>
                <a:latin typeface="MV Boli" panose="02000500030200090000" pitchFamily="2" charset="0"/>
                <a:cs typeface="MV Boli" panose="02000500030200090000" pitchFamily="2" charset="0"/>
              </a:rPr>
              <a:t>ReFokus</a:t>
            </a:r>
            <a:r>
              <a:rPr lang="en-SG" sz="4800" dirty="0">
                <a:solidFill>
                  <a:srgbClr val="002060"/>
                </a:solidFill>
                <a:latin typeface="MV Boli" panose="02000500030200090000" pitchFamily="2" charset="0"/>
                <a:cs typeface="MV Boli" panose="02000500030200090000" pitchFamily="2" charset="0"/>
              </a:rPr>
              <a:t> 2.0</a:t>
            </a:r>
          </a:p>
        </p:txBody>
      </p:sp>
      <p:sp>
        <p:nvSpPr>
          <p:cNvPr id="5" name="Slide Number Placeholder 4"/>
          <p:cNvSpPr>
            <a:spLocks noGrp="1"/>
          </p:cNvSpPr>
          <p:nvPr>
            <p:ph type="sldNum" sz="quarter" idx="12"/>
          </p:nvPr>
        </p:nvSpPr>
        <p:spPr/>
        <p:txBody>
          <a:bodyPr/>
          <a:lstStyle/>
          <a:p>
            <a:fld id="{4483C648-8168-485A-B317-E9B13E71D027}" type="slidenum">
              <a:rPr lang="en-SG" sz="1600" smtClean="0"/>
              <a:t>1</a:t>
            </a:fld>
            <a:endParaRPr lang="en-SG" sz="1600" dirty="0"/>
          </a:p>
        </p:txBody>
      </p:sp>
    </p:spTree>
    <p:extLst>
      <p:ext uri="{BB962C8B-B14F-4D97-AF65-F5344CB8AC3E}">
        <p14:creationId xmlns:p14="http://schemas.microsoft.com/office/powerpoint/2010/main" val="160568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4654639" y="5757996"/>
            <a:ext cx="3034039" cy="849296"/>
            <a:chOff x="705991" y="1418557"/>
            <a:chExt cx="2373343" cy="981412"/>
          </a:xfrm>
        </p:grpSpPr>
        <p:sp>
          <p:nvSpPr>
            <p:cNvPr id="10" name="Rounded Rectangle 9"/>
            <p:cNvSpPr/>
            <p:nvPr/>
          </p:nvSpPr>
          <p:spPr>
            <a:xfrm>
              <a:off x="705991" y="1418557"/>
              <a:ext cx="2373343" cy="981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3" name="TextBox 12"/>
            <p:cNvSpPr txBox="1"/>
            <p:nvPr/>
          </p:nvSpPr>
          <p:spPr>
            <a:xfrm>
              <a:off x="933343" y="1731435"/>
              <a:ext cx="1959085" cy="355655"/>
            </a:xfrm>
            <a:prstGeom prst="rect">
              <a:avLst/>
            </a:prstGeom>
            <a:noFill/>
          </p:spPr>
          <p:txBody>
            <a:bodyPr wrap="square" lIns="0" tIns="0" rIns="0" bIns="0" rtlCol="0" anchor="ctr">
              <a:spAutoFit/>
            </a:bodyPr>
            <a:lstStyle/>
            <a:p>
              <a:pPr algn="ctr"/>
              <a:r>
                <a:rPr lang="en-US" sz="2000" b="1" dirty="0">
                  <a:solidFill>
                    <a:schemeClr val="bg1"/>
                  </a:solidFill>
                </a:rPr>
                <a:t>Interruption Module</a:t>
              </a:r>
            </a:p>
          </p:txBody>
        </p:sp>
      </p:grpSp>
      <p:grpSp>
        <p:nvGrpSpPr>
          <p:cNvPr id="66" name="Group 65"/>
          <p:cNvGrpSpPr/>
          <p:nvPr/>
        </p:nvGrpSpPr>
        <p:grpSpPr>
          <a:xfrm>
            <a:off x="4654639" y="3633131"/>
            <a:ext cx="3034039" cy="468925"/>
            <a:chOff x="3939358" y="2398678"/>
            <a:chExt cx="2246321" cy="1317006"/>
          </a:xfrm>
          <a:solidFill>
            <a:schemeClr val="accent6">
              <a:lumMod val="75000"/>
            </a:schemeClr>
          </a:solidFill>
        </p:grpSpPr>
        <p:sp>
          <p:nvSpPr>
            <p:cNvPr id="18" name="Rounded Rectangle 17"/>
            <p:cNvSpPr/>
            <p:nvPr/>
          </p:nvSpPr>
          <p:spPr>
            <a:xfrm>
              <a:off x="3939358" y="2398678"/>
              <a:ext cx="2246321" cy="13170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2" name="TextBox 21"/>
            <p:cNvSpPr txBox="1"/>
            <p:nvPr/>
          </p:nvSpPr>
          <p:spPr>
            <a:xfrm>
              <a:off x="4277535" y="2727948"/>
              <a:ext cx="1785051" cy="596220"/>
            </a:xfrm>
            <a:prstGeom prst="rect">
              <a:avLst/>
            </a:prstGeom>
            <a:grpFill/>
          </p:spPr>
          <p:txBody>
            <a:bodyPr wrap="square" lIns="0" tIns="0" rIns="0" bIns="0" rtlCol="0" anchor="ctr">
              <a:spAutoFit/>
            </a:bodyPr>
            <a:lstStyle/>
            <a:p>
              <a:pPr algn="ctr"/>
              <a:r>
                <a:rPr lang="en-US" sz="2000" b="1" dirty="0">
                  <a:solidFill>
                    <a:schemeClr val="bg1"/>
                  </a:solidFill>
                </a:rPr>
                <a:t>Feedback Module</a:t>
              </a:r>
            </a:p>
          </p:txBody>
        </p:sp>
      </p:grpSp>
      <p:grpSp>
        <p:nvGrpSpPr>
          <p:cNvPr id="67" name="Group 66"/>
          <p:cNvGrpSpPr/>
          <p:nvPr/>
        </p:nvGrpSpPr>
        <p:grpSpPr>
          <a:xfrm>
            <a:off x="4654639" y="1733213"/>
            <a:ext cx="3034039" cy="852430"/>
            <a:chOff x="577161" y="3421384"/>
            <a:chExt cx="2298341" cy="1140623"/>
          </a:xfrm>
        </p:grpSpPr>
        <p:sp>
          <p:nvSpPr>
            <p:cNvPr id="27" name="Rounded Rectangle 26"/>
            <p:cNvSpPr/>
            <p:nvPr/>
          </p:nvSpPr>
          <p:spPr>
            <a:xfrm>
              <a:off x="577161" y="3421384"/>
              <a:ext cx="2298341" cy="11406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30" name="TextBox 29"/>
            <p:cNvSpPr txBox="1"/>
            <p:nvPr/>
          </p:nvSpPr>
          <p:spPr>
            <a:xfrm>
              <a:off x="906541" y="3571678"/>
              <a:ext cx="1769985" cy="823662"/>
            </a:xfrm>
            <a:prstGeom prst="rect">
              <a:avLst/>
            </a:prstGeom>
            <a:noFill/>
          </p:spPr>
          <p:txBody>
            <a:bodyPr wrap="square" lIns="0" tIns="0" rIns="0" bIns="0" rtlCol="0" anchor="ctr">
              <a:spAutoFit/>
            </a:bodyPr>
            <a:lstStyle/>
            <a:p>
              <a:pPr algn="ctr"/>
              <a:r>
                <a:rPr lang="en-US" sz="2000" b="1" dirty="0">
                  <a:solidFill>
                    <a:schemeClr val="bg1"/>
                  </a:solidFill>
                </a:rPr>
                <a:t>Survey Generation Module</a:t>
              </a:r>
            </a:p>
          </p:txBody>
        </p:sp>
      </p:grpSp>
      <p:grpSp>
        <p:nvGrpSpPr>
          <p:cNvPr id="64" name="Group 63"/>
          <p:cNvGrpSpPr/>
          <p:nvPr/>
        </p:nvGrpSpPr>
        <p:grpSpPr>
          <a:xfrm>
            <a:off x="4648092" y="2638328"/>
            <a:ext cx="3040585" cy="538911"/>
            <a:chOff x="7148794" y="1422512"/>
            <a:chExt cx="2624637" cy="990143"/>
          </a:xfrm>
        </p:grpSpPr>
        <p:sp>
          <p:nvSpPr>
            <p:cNvPr id="35" name="Rounded Rectangle 34"/>
            <p:cNvSpPr/>
            <p:nvPr/>
          </p:nvSpPr>
          <p:spPr>
            <a:xfrm flipH="1">
              <a:off x="7148794" y="1422512"/>
              <a:ext cx="2624637" cy="8050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38" name="TextBox 37"/>
            <p:cNvSpPr txBox="1"/>
            <p:nvPr/>
          </p:nvSpPr>
          <p:spPr>
            <a:xfrm flipH="1">
              <a:off x="7663914" y="1702423"/>
              <a:ext cx="1759915" cy="710232"/>
            </a:xfrm>
            <a:prstGeom prst="rect">
              <a:avLst/>
            </a:prstGeom>
            <a:noFill/>
          </p:spPr>
          <p:txBody>
            <a:bodyPr wrap="square" lIns="0" tIns="0" rIns="0" bIns="0" rtlCol="0" anchor="ctr">
              <a:spAutoFit/>
            </a:bodyPr>
            <a:lstStyle/>
            <a:p>
              <a:pPr algn="ctr"/>
              <a:r>
                <a:rPr lang="en-SG" sz="2000" b="1" dirty="0">
                  <a:solidFill>
                    <a:schemeClr val="bg1"/>
                  </a:solidFill>
                </a:rPr>
                <a:t>Data management</a:t>
              </a:r>
            </a:p>
            <a:p>
              <a:pPr algn="ctr"/>
              <a:endParaRPr lang="en-US" sz="2000" b="1" dirty="0">
                <a:solidFill>
                  <a:schemeClr val="bg1"/>
                </a:solidFill>
                <a:latin typeface="+mj-lt"/>
              </a:endParaRPr>
            </a:p>
          </p:txBody>
        </p:sp>
      </p:grpSp>
      <p:grpSp>
        <p:nvGrpSpPr>
          <p:cNvPr id="5" name="Group 4"/>
          <p:cNvGrpSpPr/>
          <p:nvPr/>
        </p:nvGrpSpPr>
        <p:grpSpPr>
          <a:xfrm>
            <a:off x="4648092" y="4878169"/>
            <a:ext cx="3040586" cy="802916"/>
            <a:chOff x="9470571" y="5506332"/>
            <a:chExt cx="2337236" cy="1002203"/>
          </a:xfrm>
          <a:solidFill>
            <a:srgbClr val="7030A0"/>
          </a:solidFill>
        </p:grpSpPr>
        <p:sp>
          <p:nvSpPr>
            <p:cNvPr id="42" name="Rounded Rectangle 41"/>
            <p:cNvSpPr/>
            <p:nvPr/>
          </p:nvSpPr>
          <p:spPr>
            <a:xfrm flipH="1">
              <a:off x="9470571" y="5506332"/>
              <a:ext cx="2337236" cy="10022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grpSp>
          <p:nvGrpSpPr>
            <p:cNvPr id="69" name="Group 68"/>
            <p:cNvGrpSpPr/>
            <p:nvPr/>
          </p:nvGrpSpPr>
          <p:grpSpPr>
            <a:xfrm>
              <a:off x="9470571" y="5521570"/>
              <a:ext cx="2337236" cy="953629"/>
              <a:chOff x="4608285" y="5527845"/>
              <a:chExt cx="2337236" cy="931043"/>
            </a:xfrm>
            <a:grpFill/>
          </p:grpSpPr>
          <p:sp>
            <p:nvSpPr>
              <p:cNvPr id="43" name="Rounded Rectangle 42"/>
              <p:cNvSpPr/>
              <p:nvPr/>
            </p:nvSpPr>
            <p:spPr>
              <a:xfrm flipH="1">
                <a:off x="4608285" y="5527845"/>
                <a:ext cx="2337236" cy="931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46" name="TextBox 45"/>
              <p:cNvSpPr txBox="1"/>
              <p:nvPr/>
            </p:nvSpPr>
            <p:spPr>
              <a:xfrm flipH="1">
                <a:off x="4880786" y="5746299"/>
                <a:ext cx="1935525" cy="375070"/>
              </a:xfrm>
              <a:prstGeom prst="rect">
                <a:avLst/>
              </a:prstGeom>
              <a:grpFill/>
            </p:spPr>
            <p:txBody>
              <a:bodyPr wrap="square" lIns="0" tIns="0" rIns="0" bIns="0" rtlCol="0" anchor="ctr">
                <a:spAutoFit/>
              </a:bodyPr>
              <a:lstStyle/>
              <a:p>
                <a:pPr algn="ctr"/>
                <a:r>
                  <a:rPr lang="en-SG" sz="2000" b="1" dirty="0">
                    <a:solidFill>
                      <a:schemeClr val="bg1"/>
                    </a:solidFill>
                  </a:rPr>
                  <a:t>Smartwatch Module</a:t>
                </a:r>
                <a:endParaRPr lang="en-US" sz="2000" b="1" dirty="0">
                  <a:solidFill>
                    <a:schemeClr val="bg1"/>
                  </a:solidFill>
                </a:endParaRPr>
              </a:p>
            </p:txBody>
          </p:sp>
        </p:grpSp>
      </p:grpSp>
      <p:grpSp>
        <p:nvGrpSpPr>
          <p:cNvPr id="39" name="Group 38"/>
          <p:cNvGrpSpPr/>
          <p:nvPr/>
        </p:nvGrpSpPr>
        <p:grpSpPr>
          <a:xfrm>
            <a:off x="758905" y="1739892"/>
            <a:ext cx="3167101" cy="987074"/>
            <a:chOff x="643255" y="1292872"/>
            <a:chExt cx="2373343" cy="1140623"/>
          </a:xfrm>
        </p:grpSpPr>
        <p:sp>
          <p:nvSpPr>
            <p:cNvPr id="49" name="Rounded Rectangle 48"/>
            <p:cNvSpPr/>
            <p:nvPr/>
          </p:nvSpPr>
          <p:spPr>
            <a:xfrm>
              <a:off x="643255" y="1292872"/>
              <a:ext cx="2373343" cy="11406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44" name="TextBox 43"/>
            <p:cNvSpPr txBox="1"/>
            <p:nvPr/>
          </p:nvSpPr>
          <p:spPr>
            <a:xfrm>
              <a:off x="847260" y="1560650"/>
              <a:ext cx="2003679" cy="711308"/>
            </a:xfrm>
            <a:prstGeom prst="rect">
              <a:avLst/>
            </a:prstGeom>
            <a:noFill/>
          </p:spPr>
          <p:txBody>
            <a:bodyPr wrap="square" lIns="0" tIns="0" rIns="0" bIns="0" rtlCol="0" anchor="ctr">
              <a:spAutoFit/>
            </a:bodyPr>
            <a:lstStyle/>
            <a:p>
              <a:pPr algn="ctr"/>
              <a:r>
                <a:rPr lang="en-US" sz="2000" b="1" dirty="0">
                  <a:solidFill>
                    <a:schemeClr val="bg1"/>
                  </a:solidFill>
                </a:rPr>
                <a:t>Inflexible Functions for Researchers</a:t>
              </a:r>
            </a:p>
          </p:txBody>
        </p:sp>
      </p:grpSp>
      <p:grpSp>
        <p:nvGrpSpPr>
          <p:cNvPr id="50" name="Group 49"/>
          <p:cNvGrpSpPr/>
          <p:nvPr/>
        </p:nvGrpSpPr>
        <p:grpSpPr>
          <a:xfrm>
            <a:off x="750020" y="2858097"/>
            <a:ext cx="3175985" cy="972831"/>
            <a:chOff x="3939358" y="2344674"/>
            <a:chExt cx="2192798" cy="1277335"/>
          </a:xfrm>
        </p:grpSpPr>
        <p:sp>
          <p:nvSpPr>
            <p:cNvPr id="55" name="Rounded Rectangle 54"/>
            <p:cNvSpPr/>
            <p:nvPr/>
          </p:nvSpPr>
          <p:spPr>
            <a:xfrm>
              <a:off x="3939358" y="2344674"/>
              <a:ext cx="2192798" cy="12773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52" name="TextBox 51"/>
            <p:cNvSpPr txBox="1"/>
            <p:nvPr/>
          </p:nvSpPr>
          <p:spPr>
            <a:xfrm>
              <a:off x="4102623" y="2557447"/>
              <a:ext cx="2028413" cy="808226"/>
            </a:xfrm>
            <a:prstGeom prst="rect">
              <a:avLst/>
            </a:prstGeom>
            <a:noFill/>
          </p:spPr>
          <p:txBody>
            <a:bodyPr wrap="square" lIns="0" tIns="0" rIns="0" bIns="0" rtlCol="0" anchor="ctr">
              <a:spAutoFit/>
            </a:bodyPr>
            <a:lstStyle/>
            <a:p>
              <a:pPr algn="ctr"/>
              <a:r>
                <a:rPr lang="en-US" sz="2000" b="1" dirty="0">
                  <a:solidFill>
                    <a:schemeClr val="bg1"/>
                  </a:solidFill>
                </a:rPr>
                <a:t>Insufficient Pool of Research Subjects</a:t>
              </a:r>
            </a:p>
          </p:txBody>
        </p:sp>
      </p:grpSp>
      <p:grpSp>
        <p:nvGrpSpPr>
          <p:cNvPr id="56" name="Group 55"/>
          <p:cNvGrpSpPr/>
          <p:nvPr/>
        </p:nvGrpSpPr>
        <p:grpSpPr>
          <a:xfrm>
            <a:off x="755227" y="3962059"/>
            <a:ext cx="3165569" cy="953629"/>
            <a:chOff x="4608285" y="5527847"/>
            <a:chExt cx="2337236" cy="931043"/>
          </a:xfrm>
        </p:grpSpPr>
        <p:sp>
          <p:nvSpPr>
            <p:cNvPr id="57" name="Rounded Rectangle 56"/>
            <p:cNvSpPr/>
            <p:nvPr/>
          </p:nvSpPr>
          <p:spPr>
            <a:xfrm flipH="1">
              <a:off x="4608285" y="5527847"/>
              <a:ext cx="2337236" cy="9310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58" name="TextBox 57"/>
            <p:cNvSpPr txBox="1"/>
            <p:nvPr/>
          </p:nvSpPr>
          <p:spPr>
            <a:xfrm flipH="1">
              <a:off x="4836137" y="5783590"/>
              <a:ext cx="1980174" cy="300488"/>
            </a:xfrm>
            <a:prstGeom prst="rect">
              <a:avLst/>
            </a:prstGeom>
            <a:noFill/>
          </p:spPr>
          <p:txBody>
            <a:bodyPr wrap="square" lIns="0" tIns="0" rIns="0" bIns="0" rtlCol="0" anchor="ctr">
              <a:spAutoFit/>
            </a:bodyPr>
            <a:lstStyle/>
            <a:p>
              <a:pPr algn="ctr"/>
              <a:r>
                <a:rPr lang="en-SG" sz="2000" b="1" dirty="0">
                  <a:solidFill>
                    <a:schemeClr val="bg1"/>
                  </a:solidFill>
                </a:rPr>
                <a:t>Potential Data Loss</a:t>
              </a:r>
              <a:endParaRPr lang="en-US" sz="2000" b="1" dirty="0">
                <a:solidFill>
                  <a:schemeClr val="bg1"/>
                </a:solidFill>
              </a:endParaRPr>
            </a:p>
          </p:txBody>
        </p:sp>
      </p:grpSp>
      <p:grpSp>
        <p:nvGrpSpPr>
          <p:cNvPr id="60" name="Group 59"/>
          <p:cNvGrpSpPr/>
          <p:nvPr/>
        </p:nvGrpSpPr>
        <p:grpSpPr>
          <a:xfrm>
            <a:off x="750020" y="5066899"/>
            <a:ext cx="3175985" cy="987074"/>
            <a:chOff x="643255" y="1292872"/>
            <a:chExt cx="2373343" cy="1140623"/>
          </a:xfrm>
        </p:grpSpPr>
        <p:sp>
          <p:nvSpPr>
            <p:cNvPr id="71" name="Rounded Rectangle 70"/>
            <p:cNvSpPr/>
            <p:nvPr/>
          </p:nvSpPr>
          <p:spPr>
            <a:xfrm>
              <a:off x="643255" y="1292872"/>
              <a:ext cx="2373343" cy="11406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62" name="TextBox 61"/>
            <p:cNvSpPr txBox="1"/>
            <p:nvPr/>
          </p:nvSpPr>
          <p:spPr>
            <a:xfrm>
              <a:off x="819962" y="1560651"/>
              <a:ext cx="2030978" cy="711308"/>
            </a:xfrm>
            <a:prstGeom prst="rect">
              <a:avLst/>
            </a:prstGeom>
            <a:noFill/>
          </p:spPr>
          <p:txBody>
            <a:bodyPr wrap="square" lIns="0" tIns="0" rIns="0" bIns="0" rtlCol="0" anchor="ctr">
              <a:spAutoFit/>
            </a:bodyPr>
            <a:lstStyle/>
            <a:p>
              <a:pPr algn="ctr"/>
              <a:r>
                <a:rPr lang="en-US" sz="2000" b="1" dirty="0">
                  <a:solidFill>
                    <a:schemeClr val="bg1"/>
                  </a:solidFill>
                </a:rPr>
                <a:t>Anomalies Not Accounted For</a:t>
              </a:r>
            </a:p>
          </p:txBody>
        </p:sp>
      </p:grpSp>
      <p:grpSp>
        <p:nvGrpSpPr>
          <p:cNvPr id="72" name="Group 71"/>
          <p:cNvGrpSpPr/>
          <p:nvPr/>
        </p:nvGrpSpPr>
        <p:grpSpPr>
          <a:xfrm>
            <a:off x="8225654" y="1740558"/>
            <a:ext cx="3566954" cy="987074"/>
            <a:chOff x="643255" y="1292872"/>
            <a:chExt cx="2373343" cy="1140623"/>
          </a:xfrm>
        </p:grpSpPr>
        <p:sp>
          <p:nvSpPr>
            <p:cNvPr id="77" name="Rounded Rectangle 76"/>
            <p:cNvSpPr/>
            <p:nvPr/>
          </p:nvSpPr>
          <p:spPr>
            <a:xfrm>
              <a:off x="643255" y="1292872"/>
              <a:ext cx="2373343" cy="114062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74" name="TextBox 73"/>
            <p:cNvSpPr txBox="1"/>
            <p:nvPr/>
          </p:nvSpPr>
          <p:spPr>
            <a:xfrm>
              <a:off x="898838" y="1560651"/>
              <a:ext cx="1952102" cy="711308"/>
            </a:xfrm>
            <a:prstGeom prst="rect">
              <a:avLst/>
            </a:prstGeom>
            <a:noFill/>
          </p:spPr>
          <p:txBody>
            <a:bodyPr wrap="square" lIns="0" tIns="0" rIns="0" bIns="0" rtlCol="0" anchor="ctr">
              <a:spAutoFit/>
            </a:bodyPr>
            <a:lstStyle/>
            <a:p>
              <a:pPr algn="ctr"/>
              <a:r>
                <a:rPr lang="en-US" sz="2000" b="1" dirty="0">
                  <a:solidFill>
                    <a:schemeClr val="bg1"/>
                  </a:solidFill>
                </a:rPr>
                <a:t>Improve Flexibility for Researchers</a:t>
              </a:r>
            </a:p>
          </p:txBody>
        </p:sp>
      </p:grpSp>
      <p:grpSp>
        <p:nvGrpSpPr>
          <p:cNvPr id="78" name="Group 77"/>
          <p:cNvGrpSpPr/>
          <p:nvPr/>
        </p:nvGrpSpPr>
        <p:grpSpPr>
          <a:xfrm>
            <a:off x="8252403" y="2817138"/>
            <a:ext cx="3542014" cy="972831"/>
            <a:chOff x="3939358" y="2344674"/>
            <a:chExt cx="2192798" cy="1277335"/>
          </a:xfrm>
        </p:grpSpPr>
        <p:sp>
          <p:nvSpPr>
            <p:cNvPr id="83" name="Rounded Rectangle 82"/>
            <p:cNvSpPr/>
            <p:nvPr/>
          </p:nvSpPr>
          <p:spPr>
            <a:xfrm>
              <a:off x="3939358" y="2344674"/>
              <a:ext cx="2192798" cy="12773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80" name="TextBox 79"/>
            <p:cNvSpPr txBox="1"/>
            <p:nvPr/>
          </p:nvSpPr>
          <p:spPr>
            <a:xfrm>
              <a:off x="4126256" y="2561515"/>
              <a:ext cx="2004780" cy="808226"/>
            </a:xfrm>
            <a:prstGeom prst="rect">
              <a:avLst/>
            </a:prstGeom>
            <a:noFill/>
          </p:spPr>
          <p:txBody>
            <a:bodyPr wrap="square" lIns="0" tIns="0" rIns="0" bIns="0" rtlCol="0" anchor="ctr">
              <a:spAutoFit/>
            </a:bodyPr>
            <a:lstStyle/>
            <a:p>
              <a:pPr algn="ctr"/>
              <a:r>
                <a:rPr lang="en-US" sz="2000" b="1" dirty="0">
                  <a:solidFill>
                    <a:schemeClr val="bg1"/>
                  </a:solidFill>
                </a:rPr>
                <a:t>Increase Pool of Research Subjects</a:t>
              </a:r>
            </a:p>
          </p:txBody>
        </p:sp>
      </p:grpSp>
      <p:grpSp>
        <p:nvGrpSpPr>
          <p:cNvPr id="84" name="Group 83"/>
          <p:cNvGrpSpPr/>
          <p:nvPr/>
        </p:nvGrpSpPr>
        <p:grpSpPr>
          <a:xfrm>
            <a:off x="8252403" y="3877234"/>
            <a:ext cx="3531598" cy="953629"/>
            <a:chOff x="4608285" y="5527847"/>
            <a:chExt cx="2337236" cy="931043"/>
          </a:xfrm>
        </p:grpSpPr>
        <p:sp>
          <p:nvSpPr>
            <p:cNvPr id="85" name="Rounded Rectangle 84"/>
            <p:cNvSpPr/>
            <p:nvPr/>
          </p:nvSpPr>
          <p:spPr>
            <a:xfrm flipH="1">
              <a:off x="4608285" y="5527847"/>
              <a:ext cx="2337236" cy="9310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86" name="TextBox 85"/>
            <p:cNvSpPr txBox="1"/>
            <p:nvPr/>
          </p:nvSpPr>
          <p:spPr>
            <a:xfrm flipH="1">
              <a:off x="4796428" y="5633347"/>
              <a:ext cx="2019882" cy="600974"/>
            </a:xfrm>
            <a:prstGeom prst="rect">
              <a:avLst/>
            </a:prstGeom>
            <a:noFill/>
          </p:spPr>
          <p:txBody>
            <a:bodyPr wrap="square" lIns="0" tIns="0" rIns="0" bIns="0" rtlCol="0" anchor="ctr">
              <a:spAutoFit/>
            </a:bodyPr>
            <a:lstStyle/>
            <a:p>
              <a:pPr algn="ctr"/>
              <a:r>
                <a:rPr lang="en-SG" sz="2000" b="1" dirty="0">
                  <a:solidFill>
                    <a:schemeClr val="bg1"/>
                  </a:solidFill>
                </a:rPr>
                <a:t>Reduce Potential of Data Loss</a:t>
              </a:r>
              <a:endParaRPr lang="en-US" sz="2000" b="1" dirty="0">
                <a:solidFill>
                  <a:schemeClr val="bg1"/>
                </a:solidFill>
              </a:endParaRPr>
            </a:p>
          </p:txBody>
        </p:sp>
      </p:grpSp>
      <p:grpSp>
        <p:nvGrpSpPr>
          <p:cNvPr id="88" name="Group 87"/>
          <p:cNvGrpSpPr/>
          <p:nvPr/>
        </p:nvGrpSpPr>
        <p:grpSpPr>
          <a:xfrm>
            <a:off x="8252403" y="4938922"/>
            <a:ext cx="3542014" cy="1025856"/>
            <a:chOff x="643255" y="1292872"/>
            <a:chExt cx="2373343" cy="1140623"/>
          </a:xfrm>
        </p:grpSpPr>
        <p:sp>
          <p:nvSpPr>
            <p:cNvPr id="93" name="Rounded Rectangle 92"/>
            <p:cNvSpPr/>
            <p:nvPr/>
          </p:nvSpPr>
          <p:spPr>
            <a:xfrm>
              <a:off x="643255" y="1292872"/>
              <a:ext cx="2373343" cy="11406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90" name="TextBox 89"/>
            <p:cNvSpPr txBox="1"/>
            <p:nvPr/>
          </p:nvSpPr>
          <p:spPr>
            <a:xfrm>
              <a:off x="840722" y="1560651"/>
              <a:ext cx="2010218" cy="711309"/>
            </a:xfrm>
            <a:prstGeom prst="rect">
              <a:avLst/>
            </a:prstGeom>
            <a:noFill/>
          </p:spPr>
          <p:txBody>
            <a:bodyPr wrap="square" lIns="0" tIns="0" rIns="0" bIns="0" rtlCol="0" anchor="ctr">
              <a:spAutoFit/>
            </a:bodyPr>
            <a:lstStyle/>
            <a:p>
              <a:pPr algn="ctr"/>
              <a:r>
                <a:rPr lang="en-US" sz="2000" b="1" dirty="0">
                  <a:solidFill>
                    <a:schemeClr val="bg1"/>
                  </a:solidFill>
                </a:rPr>
                <a:t>Improve Accuracy of Materials/Data Collected</a:t>
              </a:r>
            </a:p>
          </p:txBody>
        </p:sp>
      </p:grpSp>
      <p:sp>
        <p:nvSpPr>
          <p:cNvPr id="16" name="TextBox 15"/>
          <p:cNvSpPr txBox="1"/>
          <p:nvPr/>
        </p:nvSpPr>
        <p:spPr>
          <a:xfrm>
            <a:off x="515177" y="764852"/>
            <a:ext cx="3545306" cy="584775"/>
          </a:xfrm>
          <a:prstGeom prst="rect">
            <a:avLst/>
          </a:prstGeom>
          <a:noFill/>
        </p:spPr>
        <p:txBody>
          <a:bodyPr wrap="square" rtlCol="0">
            <a:spAutoFit/>
          </a:bodyPr>
          <a:lstStyle/>
          <a:p>
            <a:pPr algn="ctr"/>
            <a:r>
              <a:rPr lang="en-SG" sz="3200" b="1" u="sng" dirty="0"/>
              <a:t>PROBLEM</a:t>
            </a:r>
          </a:p>
        </p:txBody>
      </p:sp>
      <p:sp>
        <p:nvSpPr>
          <p:cNvPr id="116" name="TextBox 115"/>
          <p:cNvSpPr txBox="1"/>
          <p:nvPr/>
        </p:nvSpPr>
        <p:spPr>
          <a:xfrm>
            <a:off x="8225654" y="764852"/>
            <a:ext cx="3545306" cy="584775"/>
          </a:xfrm>
          <a:prstGeom prst="rect">
            <a:avLst/>
          </a:prstGeom>
          <a:noFill/>
        </p:spPr>
        <p:txBody>
          <a:bodyPr wrap="square" rtlCol="0">
            <a:spAutoFit/>
          </a:bodyPr>
          <a:lstStyle/>
          <a:p>
            <a:pPr algn="ctr"/>
            <a:r>
              <a:rPr lang="en-SG" sz="3200" b="1" u="sng" dirty="0"/>
              <a:t>GOALS</a:t>
            </a:r>
          </a:p>
        </p:txBody>
      </p:sp>
      <p:sp>
        <p:nvSpPr>
          <p:cNvPr id="117" name="TextBox 116"/>
          <p:cNvSpPr txBox="1"/>
          <p:nvPr/>
        </p:nvSpPr>
        <p:spPr>
          <a:xfrm>
            <a:off x="4389979" y="764852"/>
            <a:ext cx="3545306" cy="584775"/>
          </a:xfrm>
          <a:prstGeom prst="rect">
            <a:avLst/>
          </a:prstGeom>
          <a:noFill/>
        </p:spPr>
        <p:txBody>
          <a:bodyPr wrap="square" rtlCol="0">
            <a:spAutoFit/>
          </a:bodyPr>
          <a:lstStyle/>
          <a:p>
            <a:pPr algn="ctr"/>
            <a:r>
              <a:rPr lang="en-SG" sz="3200" b="1" u="sng" dirty="0"/>
              <a:t>SOLUTION</a:t>
            </a:r>
          </a:p>
        </p:txBody>
      </p:sp>
      <p:grpSp>
        <p:nvGrpSpPr>
          <p:cNvPr id="121" name="Group 120"/>
          <p:cNvGrpSpPr/>
          <p:nvPr/>
        </p:nvGrpSpPr>
        <p:grpSpPr>
          <a:xfrm>
            <a:off x="4654638" y="3160010"/>
            <a:ext cx="3034039" cy="403491"/>
            <a:chOff x="4016449" y="2452020"/>
            <a:chExt cx="2246321" cy="1254791"/>
          </a:xfrm>
          <a:solidFill>
            <a:srgbClr val="92D050"/>
          </a:solidFill>
        </p:grpSpPr>
        <p:sp>
          <p:nvSpPr>
            <p:cNvPr id="122" name="Rounded Rectangle 17"/>
            <p:cNvSpPr/>
            <p:nvPr/>
          </p:nvSpPr>
          <p:spPr>
            <a:xfrm>
              <a:off x="4016449" y="2452020"/>
              <a:ext cx="2246321" cy="125479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23" name="TextBox 122"/>
            <p:cNvSpPr txBox="1"/>
            <p:nvPr/>
          </p:nvSpPr>
          <p:spPr>
            <a:xfrm>
              <a:off x="4277535" y="2662753"/>
              <a:ext cx="1785051" cy="726609"/>
            </a:xfrm>
            <a:prstGeom prst="rect">
              <a:avLst/>
            </a:prstGeom>
            <a:solidFill>
              <a:schemeClr val="accent6">
                <a:lumMod val="75000"/>
              </a:schemeClr>
            </a:solidFill>
          </p:spPr>
          <p:txBody>
            <a:bodyPr wrap="square" lIns="0" tIns="0" rIns="0" bIns="0" rtlCol="0" anchor="ctr">
              <a:spAutoFit/>
            </a:bodyPr>
            <a:lstStyle/>
            <a:p>
              <a:pPr algn="ctr"/>
              <a:r>
                <a:rPr lang="en-US" sz="2000" b="1" dirty="0">
                  <a:solidFill>
                    <a:schemeClr val="bg1"/>
                  </a:solidFill>
                </a:rPr>
                <a:t>Preview Module</a:t>
              </a:r>
            </a:p>
          </p:txBody>
        </p:sp>
      </p:grpSp>
      <p:grpSp>
        <p:nvGrpSpPr>
          <p:cNvPr id="136" name="Group 135"/>
          <p:cNvGrpSpPr/>
          <p:nvPr/>
        </p:nvGrpSpPr>
        <p:grpSpPr>
          <a:xfrm>
            <a:off x="4648092" y="4188922"/>
            <a:ext cx="3034039" cy="603751"/>
            <a:chOff x="3939358" y="2398678"/>
            <a:chExt cx="2246321" cy="1317006"/>
          </a:xfrm>
          <a:solidFill>
            <a:srgbClr val="92D050"/>
          </a:solidFill>
        </p:grpSpPr>
        <p:sp>
          <p:nvSpPr>
            <p:cNvPr id="137" name="Rounded Rectangle 17"/>
            <p:cNvSpPr/>
            <p:nvPr/>
          </p:nvSpPr>
          <p:spPr>
            <a:xfrm>
              <a:off x="3939358" y="2398678"/>
              <a:ext cx="2246321" cy="13170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138" name="TextBox 137"/>
            <p:cNvSpPr txBox="1"/>
            <p:nvPr/>
          </p:nvSpPr>
          <p:spPr>
            <a:xfrm>
              <a:off x="4277535" y="2690369"/>
              <a:ext cx="1785051" cy="671376"/>
            </a:xfrm>
            <a:prstGeom prst="rect">
              <a:avLst/>
            </a:prstGeom>
            <a:solidFill>
              <a:schemeClr val="accent2"/>
            </a:solidFill>
          </p:spPr>
          <p:txBody>
            <a:bodyPr wrap="square" lIns="0" tIns="0" rIns="0" bIns="0" rtlCol="0" anchor="ctr">
              <a:spAutoFit/>
            </a:bodyPr>
            <a:lstStyle/>
            <a:p>
              <a:pPr algn="ctr"/>
              <a:r>
                <a:rPr lang="en-US" sz="2000" b="1" dirty="0">
                  <a:solidFill>
                    <a:schemeClr val="bg1"/>
                  </a:solidFill>
                </a:rPr>
                <a:t>User Module</a:t>
              </a:r>
            </a:p>
          </p:txBody>
        </p:sp>
      </p:grpSp>
      <p:sp>
        <p:nvSpPr>
          <p:cNvPr id="2" name="Slide Number Placeholder 1"/>
          <p:cNvSpPr>
            <a:spLocks noGrp="1"/>
          </p:cNvSpPr>
          <p:nvPr>
            <p:ph type="sldNum" sz="quarter" idx="12"/>
          </p:nvPr>
        </p:nvSpPr>
        <p:spPr/>
        <p:txBody>
          <a:bodyPr/>
          <a:lstStyle/>
          <a:p>
            <a:fld id="{4483C648-8168-485A-B317-E9B13E71D027}" type="slidenum">
              <a:rPr lang="en-SG" smtClean="0"/>
              <a:t>10</a:t>
            </a:fld>
            <a:endParaRPr lang="en-SG" dirty="0"/>
          </a:p>
        </p:txBody>
      </p:sp>
    </p:spTree>
    <p:extLst>
      <p:ext uri="{BB962C8B-B14F-4D97-AF65-F5344CB8AC3E}">
        <p14:creationId xmlns:p14="http://schemas.microsoft.com/office/powerpoint/2010/main" val="396245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6" grpId="0"/>
      <p:bldP spid="11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184372"/>
            <a:ext cx="10515600" cy="462868"/>
          </a:xfrm>
        </p:spPr>
        <p:txBody>
          <a:bodyPr>
            <a:noAutofit/>
          </a:bodyPr>
          <a:lstStyle/>
          <a:p>
            <a:pPr algn="ctr"/>
            <a:r>
              <a:rPr lang="en-SG" sz="5400" spc="300" dirty="0">
                <a:solidFill>
                  <a:srgbClr val="0070C0"/>
                </a:solidFill>
                <a:latin typeface="Haettenschweiler" panose="020B0706040902060204" pitchFamily="34" charset="0"/>
                <a:ea typeface="+mn-ea"/>
                <a:cs typeface="+mn-cs"/>
              </a:rPr>
              <a:t>Smart Wearable Market Comparison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875" y="827993"/>
            <a:ext cx="10382250" cy="5840016"/>
          </a:xfrm>
          <a:prstGeom prst="rect">
            <a:avLst/>
          </a:prstGeom>
        </p:spPr>
      </p:pic>
      <p:sp>
        <p:nvSpPr>
          <p:cNvPr id="3" name="Slide Number Placeholder 2"/>
          <p:cNvSpPr>
            <a:spLocks noGrp="1"/>
          </p:cNvSpPr>
          <p:nvPr>
            <p:ph type="sldNum" sz="quarter" idx="12"/>
          </p:nvPr>
        </p:nvSpPr>
        <p:spPr/>
        <p:txBody>
          <a:bodyPr/>
          <a:lstStyle/>
          <a:p>
            <a:fld id="{4483C648-8168-485A-B317-E9B13E71D027}" type="slidenum">
              <a:rPr lang="en-SG" smtClean="0"/>
              <a:t>11</a:t>
            </a:fld>
            <a:endParaRPr lang="en-SG" dirty="0"/>
          </a:p>
        </p:txBody>
      </p:sp>
    </p:spTree>
    <p:extLst>
      <p:ext uri="{BB962C8B-B14F-4D97-AF65-F5344CB8AC3E}">
        <p14:creationId xmlns:p14="http://schemas.microsoft.com/office/powerpoint/2010/main" val="124994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95865" y="205638"/>
            <a:ext cx="10515600" cy="302140"/>
          </a:xfrm>
        </p:spPr>
        <p:txBody>
          <a:bodyPr>
            <a:noAutofit/>
          </a:bodyPr>
          <a:lstStyle/>
          <a:p>
            <a:pPr algn="ctr"/>
            <a:r>
              <a:rPr lang="en-SG" sz="5400" spc="300" dirty="0">
                <a:solidFill>
                  <a:srgbClr val="0070C0"/>
                </a:solidFill>
                <a:latin typeface="Haettenschweiler" panose="020B0706040902060204" pitchFamily="34" charset="0"/>
                <a:ea typeface="+mn-ea"/>
                <a:cs typeface="+mn-cs"/>
              </a:rPr>
              <a:t>Meditation Apps Market Comparison</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81" y="667266"/>
            <a:ext cx="11096368" cy="6051472"/>
          </a:xfrm>
          <a:prstGeom prst="rect">
            <a:avLst/>
          </a:prstGeom>
        </p:spPr>
      </p:pic>
      <p:sp>
        <p:nvSpPr>
          <p:cNvPr id="3" name="Slide Number Placeholder 2"/>
          <p:cNvSpPr>
            <a:spLocks noGrp="1"/>
          </p:cNvSpPr>
          <p:nvPr>
            <p:ph type="sldNum" sz="quarter" idx="12"/>
          </p:nvPr>
        </p:nvSpPr>
        <p:spPr/>
        <p:txBody>
          <a:bodyPr/>
          <a:lstStyle/>
          <a:p>
            <a:fld id="{4483C648-8168-485A-B317-E9B13E71D027}" type="slidenum">
              <a:rPr lang="en-SG" smtClean="0"/>
              <a:t>12</a:t>
            </a:fld>
            <a:endParaRPr lang="en-SG" dirty="0"/>
          </a:p>
        </p:txBody>
      </p:sp>
    </p:spTree>
    <p:extLst>
      <p:ext uri="{BB962C8B-B14F-4D97-AF65-F5344CB8AC3E}">
        <p14:creationId xmlns:p14="http://schemas.microsoft.com/office/powerpoint/2010/main" val="447073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5554" y="132478"/>
            <a:ext cx="10515600" cy="547143"/>
          </a:xfrm>
        </p:spPr>
        <p:txBody>
          <a:bodyPr>
            <a:normAutofit fontScale="90000"/>
          </a:bodyPr>
          <a:lstStyle/>
          <a:p>
            <a:pPr algn="ctr"/>
            <a:r>
              <a:rPr lang="en-SG" sz="6000" spc="300" dirty="0">
                <a:solidFill>
                  <a:srgbClr val="0070C0"/>
                </a:solidFill>
                <a:latin typeface="Haettenschweiler" panose="020B0706040902060204" pitchFamily="34" charset="0"/>
                <a:ea typeface="+mn-ea"/>
                <a:cs typeface="+mn-cs"/>
              </a:rPr>
              <a:t>Scope</a:t>
            </a:r>
            <a:r>
              <a:rPr lang="en-SG" sz="5400" b="0" spc="300" dirty="0">
                <a:solidFill>
                  <a:srgbClr val="0070C0"/>
                </a:solidFill>
                <a:latin typeface="Haettenschweiler" panose="020B0706040902060204" pitchFamily="34" charset="0"/>
                <a:ea typeface="+mn-ea"/>
                <a:cs typeface="+mn-cs"/>
              </a:rPr>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321" y="784189"/>
            <a:ext cx="10024067" cy="5638538"/>
          </a:xfrm>
          <a:prstGeom prst="rect">
            <a:avLst/>
          </a:prstGeom>
        </p:spPr>
      </p:pic>
      <p:sp>
        <p:nvSpPr>
          <p:cNvPr id="5" name="5-Point Star 4"/>
          <p:cNvSpPr/>
          <p:nvPr/>
        </p:nvSpPr>
        <p:spPr>
          <a:xfrm rot="20022021">
            <a:off x="5742895" y="2412547"/>
            <a:ext cx="314325" cy="24765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sp>
        <p:nvSpPr>
          <p:cNvPr id="6" name="5-Point Star 5"/>
          <p:cNvSpPr/>
          <p:nvPr/>
        </p:nvSpPr>
        <p:spPr>
          <a:xfrm rot="21214412">
            <a:off x="3995058" y="3386706"/>
            <a:ext cx="295275" cy="200858"/>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 name="Slide Number Placeholder 2"/>
          <p:cNvSpPr>
            <a:spLocks noGrp="1"/>
          </p:cNvSpPr>
          <p:nvPr>
            <p:ph type="sldNum" sz="quarter" idx="12"/>
          </p:nvPr>
        </p:nvSpPr>
        <p:spPr/>
        <p:txBody>
          <a:bodyPr/>
          <a:lstStyle/>
          <a:p>
            <a:fld id="{4483C648-8168-485A-B317-E9B13E71D027}" type="slidenum">
              <a:rPr lang="en-SG" smtClean="0"/>
              <a:t>13</a:t>
            </a:fld>
            <a:endParaRPr lang="en-SG" dirty="0"/>
          </a:p>
        </p:txBody>
      </p:sp>
    </p:spTree>
    <p:extLst>
      <p:ext uri="{BB962C8B-B14F-4D97-AF65-F5344CB8AC3E}">
        <p14:creationId xmlns:p14="http://schemas.microsoft.com/office/powerpoint/2010/main" val="213816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DEMO</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14</a:t>
            </a:fld>
            <a:endParaRPr lang="en-SG" dirty="0"/>
          </a:p>
        </p:txBody>
      </p:sp>
    </p:spTree>
    <p:extLst>
      <p:ext uri="{BB962C8B-B14F-4D97-AF65-F5344CB8AC3E}">
        <p14:creationId xmlns:p14="http://schemas.microsoft.com/office/powerpoint/2010/main" val="3542225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PROJECT PLAN</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15</a:t>
            </a:fld>
            <a:endParaRPr lang="en-SG" dirty="0"/>
          </a:p>
        </p:txBody>
      </p:sp>
    </p:spTree>
    <p:extLst>
      <p:ext uri="{BB962C8B-B14F-4D97-AF65-F5344CB8AC3E}">
        <p14:creationId xmlns:p14="http://schemas.microsoft.com/office/powerpoint/2010/main" val="387792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6" name="Group 435"/>
          <p:cNvGrpSpPr/>
          <p:nvPr/>
        </p:nvGrpSpPr>
        <p:grpSpPr>
          <a:xfrm>
            <a:off x="0" y="616689"/>
            <a:ext cx="11993526" cy="6166884"/>
            <a:chOff x="-167498" y="33406"/>
            <a:chExt cx="12361192" cy="6860540"/>
          </a:xfrm>
        </p:grpSpPr>
        <p:grpSp>
          <p:nvGrpSpPr>
            <p:cNvPr id="437" name="Group 436"/>
            <p:cNvGrpSpPr/>
            <p:nvPr/>
          </p:nvGrpSpPr>
          <p:grpSpPr>
            <a:xfrm>
              <a:off x="-167498" y="35946"/>
              <a:ext cx="12361192" cy="6858000"/>
              <a:chOff x="-169192" y="20706"/>
              <a:chExt cx="12361192" cy="6858000"/>
            </a:xfrm>
          </p:grpSpPr>
          <p:grpSp>
            <p:nvGrpSpPr>
              <p:cNvPr id="442" name="Group 441"/>
              <p:cNvGrpSpPr/>
              <p:nvPr/>
            </p:nvGrpSpPr>
            <p:grpSpPr>
              <a:xfrm>
                <a:off x="-169192" y="20706"/>
                <a:ext cx="12361192" cy="6858000"/>
                <a:chOff x="-169192" y="24675"/>
                <a:chExt cx="12361192" cy="6858000"/>
              </a:xfrm>
            </p:grpSpPr>
            <p:sp>
              <p:nvSpPr>
                <p:cNvPr id="444" name="TextBox 443"/>
                <p:cNvSpPr txBox="1"/>
                <p:nvPr/>
              </p:nvSpPr>
              <p:spPr>
                <a:xfrm>
                  <a:off x="3058261" y="3757112"/>
                  <a:ext cx="1173581" cy="276999"/>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Prototyping of web portal and mobile app</a:t>
                  </a:r>
                </a:p>
              </p:txBody>
            </p:sp>
            <p:sp>
              <p:nvSpPr>
                <p:cNvPr id="445" name="Rectangle 444"/>
                <p:cNvSpPr/>
                <p:nvPr/>
              </p:nvSpPr>
              <p:spPr>
                <a:xfrm>
                  <a:off x="-169192" y="24675"/>
                  <a:ext cx="12192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46" name="Straight Connector 217"/>
                <p:cNvCxnSpPr>
                  <a:stCxn id="608" idx="4"/>
                  <a:endCxn id="523" idx="0"/>
                </p:cNvCxnSpPr>
                <p:nvPr/>
              </p:nvCxnSpPr>
              <p:spPr>
                <a:xfrm>
                  <a:off x="8262406" y="1560966"/>
                  <a:ext cx="9321" cy="2534235"/>
                </a:xfrm>
                <a:prstGeom prst="straightConnector1">
                  <a:avLst/>
                </a:prstGeom>
                <a:noFill/>
                <a:ln w="12700" cap="flat" cmpd="sng" algn="ctr">
                  <a:solidFill>
                    <a:srgbClr val="5B9BD5"/>
                  </a:solidFill>
                  <a:prstDash val="solid"/>
                  <a:miter lim="800000"/>
                </a:ln>
                <a:effectLst/>
              </p:spPr>
            </p:cxnSp>
            <p:cxnSp>
              <p:nvCxnSpPr>
                <p:cNvPr id="447" name="Straight Connector 217"/>
                <p:cNvCxnSpPr>
                  <a:stCxn id="616" idx="4"/>
                  <a:endCxn id="533" idx="0"/>
                </p:cNvCxnSpPr>
                <p:nvPr/>
              </p:nvCxnSpPr>
              <p:spPr>
                <a:xfrm>
                  <a:off x="6948922" y="1557380"/>
                  <a:ext cx="218" cy="2537821"/>
                </a:xfrm>
                <a:prstGeom prst="straightConnector1">
                  <a:avLst/>
                </a:prstGeom>
                <a:noFill/>
                <a:ln w="12700" cap="flat" cmpd="sng" algn="ctr">
                  <a:solidFill>
                    <a:srgbClr val="5B9BD5"/>
                  </a:solidFill>
                  <a:prstDash val="solid"/>
                  <a:miter lim="800000"/>
                </a:ln>
                <a:effectLst/>
              </p:spPr>
            </p:cxnSp>
            <p:cxnSp>
              <p:nvCxnSpPr>
                <p:cNvPr id="448" name="Straight Connector 217"/>
                <p:cNvCxnSpPr>
                  <a:stCxn id="624" idx="4"/>
                  <a:endCxn id="536" idx="0"/>
                </p:cNvCxnSpPr>
                <p:nvPr/>
              </p:nvCxnSpPr>
              <p:spPr>
                <a:xfrm rot="16200000" flipH="1">
                  <a:off x="4277345" y="2669082"/>
                  <a:ext cx="2548200" cy="315752"/>
                </a:xfrm>
                <a:prstGeom prst="bentConnector3">
                  <a:avLst>
                    <a:gd name="adj1" fmla="val 83250"/>
                  </a:avLst>
                </a:prstGeom>
                <a:noFill/>
                <a:ln w="12700" cap="flat" cmpd="sng" algn="ctr">
                  <a:solidFill>
                    <a:srgbClr val="5B9BD5"/>
                  </a:solidFill>
                  <a:prstDash val="solid"/>
                  <a:miter lim="800000"/>
                </a:ln>
                <a:effectLst/>
              </p:spPr>
            </p:cxnSp>
            <p:cxnSp>
              <p:nvCxnSpPr>
                <p:cNvPr id="449" name="Straight Connector 217"/>
                <p:cNvCxnSpPr>
                  <a:stCxn id="632" idx="4"/>
                  <a:endCxn id="546" idx="0"/>
                </p:cNvCxnSpPr>
                <p:nvPr/>
              </p:nvCxnSpPr>
              <p:spPr>
                <a:xfrm rot="16200000" flipH="1">
                  <a:off x="3073430" y="2738393"/>
                  <a:ext cx="2556299" cy="184252"/>
                </a:xfrm>
                <a:prstGeom prst="bentConnector3">
                  <a:avLst>
                    <a:gd name="adj1" fmla="val 78765"/>
                  </a:avLst>
                </a:prstGeom>
                <a:noFill/>
                <a:ln w="12700" cap="flat" cmpd="sng" algn="ctr">
                  <a:solidFill>
                    <a:srgbClr val="5B9BD5"/>
                  </a:solidFill>
                  <a:prstDash val="solid"/>
                  <a:miter lim="800000"/>
                </a:ln>
                <a:effectLst/>
              </p:spPr>
            </p:cxnSp>
            <p:cxnSp>
              <p:nvCxnSpPr>
                <p:cNvPr id="450" name="Straight Connector 217"/>
                <p:cNvCxnSpPr>
                  <a:stCxn id="586" idx="4"/>
                  <a:endCxn id="555" idx="0"/>
                </p:cNvCxnSpPr>
                <p:nvPr/>
              </p:nvCxnSpPr>
              <p:spPr>
                <a:xfrm flipH="1">
                  <a:off x="3003716" y="1566649"/>
                  <a:ext cx="34685" cy="2544934"/>
                </a:xfrm>
                <a:prstGeom prst="straightConnector1">
                  <a:avLst/>
                </a:prstGeom>
                <a:noFill/>
                <a:ln w="12700" cap="flat" cmpd="sng" algn="ctr">
                  <a:solidFill>
                    <a:srgbClr val="5B9BD5"/>
                  </a:solidFill>
                  <a:prstDash val="solid"/>
                  <a:miter lim="800000"/>
                </a:ln>
                <a:effectLst/>
              </p:spPr>
            </p:cxnSp>
            <p:grpSp>
              <p:nvGrpSpPr>
                <p:cNvPr id="451" name="Group 450"/>
                <p:cNvGrpSpPr/>
                <p:nvPr/>
              </p:nvGrpSpPr>
              <p:grpSpPr>
                <a:xfrm>
                  <a:off x="5205918" y="698899"/>
                  <a:ext cx="771378" cy="659590"/>
                  <a:chOff x="3863739" y="219461"/>
                  <a:chExt cx="771378" cy="659590"/>
                </a:xfrm>
              </p:grpSpPr>
              <p:sp>
                <p:nvSpPr>
                  <p:cNvPr id="650" name="TextBox 649"/>
                  <p:cNvSpPr txBox="1"/>
                  <p:nvPr/>
                </p:nvSpPr>
                <p:spPr>
                  <a:xfrm>
                    <a:off x="3863739" y="219461"/>
                    <a:ext cx="771378" cy="3693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latin typeface="Calibri" panose="020F0502020204030204"/>
                        <a:ea typeface="+mn-ea"/>
                        <a:cs typeface="+mn-cs"/>
                      </a:rPr>
                      <a:t>17 Aug Acceptance</a:t>
                    </a:r>
                  </a:p>
                </p:txBody>
              </p:sp>
              <p:cxnSp>
                <p:nvCxnSpPr>
                  <p:cNvPr id="651" name="Elbow Connector 106"/>
                  <p:cNvCxnSpPr>
                    <a:stCxn id="650" idx="2"/>
                  </p:cNvCxnSpPr>
                  <p:nvPr/>
                </p:nvCxnSpPr>
                <p:spPr>
                  <a:xfrm flipH="1">
                    <a:off x="4248973" y="588793"/>
                    <a:ext cx="455" cy="290258"/>
                  </a:xfrm>
                  <a:prstGeom prst="straightConnector1">
                    <a:avLst/>
                  </a:prstGeom>
                  <a:noFill/>
                  <a:ln w="12700" cap="flat" cmpd="sng" algn="ctr">
                    <a:solidFill>
                      <a:srgbClr val="F30D39">
                        <a:alpha val="72000"/>
                      </a:srgbClr>
                    </a:solidFill>
                    <a:prstDash val="solid"/>
                    <a:miter lim="800000"/>
                    <a:tailEnd type="triangle"/>
                  </a:ln>
                  <a:effectLst/>
                </p:spPr>
              </p:cxnSp>
            </p:grpSp>
            <p:grpSp>
              <p:nvGrpSpPr>
                <p:cNvPr id="452" name="Group 451"/>
                <p:cNvGrpSpPr/>
                <p:nvPr/>
              </p:nvGrpSpPr>
              <p:grpSpPr>
                <a:xfrm>
                  <a:off x="0" y="1149704"/>
                  <a:ext cx="12192000" cy="663846"/>
                  <a:chOff x="0" y="1942184"/>
                  <a:chExt cx="12192000" cy="663846"/>
                </a:xfrm>
              </p:grpSpPr>
              <p:cxnSp>
                <p:nvCxnSpPr>
                  <p:cNvPr id="569" name="Straight Connector 568"/>
                  <p:cNvCxnSpPr/>
                  <p:nvPr/>
                </p:nvCxnSpPr>
                <p:spPr>
                  <a:xfrm>
                    <a:off x="0" y="2179213"/>
                    <a:ext cx="12192000" cy="0"/>
                  </a:xfrm>
                  <a:prstGeom prst="line">
                    <a:avLst/>
                  </a:prstGeom>
                  <a:noFill/>
                  <a:ln w="38100" cap="flat" cmpd="sng" algn="ctr">
                    <a:solidFill>
                      <a:srgbClr val="4472C4">
                        <a:lumMod val="75000"/>
                      </a:srgbClr>
                    </a:solidFill>
                    <a:prstDash val="solid"/>
                    <a:miter lim="800000"/>
                  </a:ln>
                  <a:effectLst/>
                </p:spPr>
              </p:cxnSp>
              <p:grpSp>
                <p:nvGrpSpPr>
                  <p:cNvPr id="570" name="Group 569"/>
                  <p:cNvGrpSpPr/>
                  <p:nvPr/>
                </p:nvGrpSpPr>
                <p:grpSpPr>
                  <a:xfrm>
                    <a:off x="639755" y="1951502"/>
                    <a:ext cx="572362" cy="651751"/>
                    <a:chOff x="-43406" y="2038669"/>
                    <a:chExt cx="572362" cy="651751"/>
                  </a:xfrm>
                </p:grpSpPr>
                <p:grpSp>
                  <p:nvGrpSpPr>
                    <p:cNvPr id="646" name="Group 645"/>
                    <p:cNvGrpSpPr/>
                    <p:nvPr/>
                  </p:nvGrpSpPr>
                  <p:grpSpPr>
                    <a:xfrm>
                      <a:off x="240413" y="2038669"/>
                      <a:ext cx="288543" cy="398366"/>
                      <a:chOff x="28055" y="2997104"/>
                      <a:chExt cx="269812" cy="331785"/>
                    </a:xfrm>
                  </p:grpSpPr>
                  <p:sp>
                    <p:nvSpPr>
                      <p:cNvPr id="648" name="Oval 647"/>
                      <p:cNvSpPr/>
                      <p:nvPr/>
                    </p:nvSpPr>
                    <p:spPr>
                      <a:xfrm>
                        <a:off x="28055"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9" name="TextBox 648"/>
                      <p:cNvSpPr txBox="1"/>
                      <p:nvPr/>
                    </p:nvSpPr>
                    <p:spPr>
                      <a:xfrm>
                        <a:off x="44040" y="3039676"/>
                        <a:ext cx="23193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a:t>
                        </a:r>
                      </a:p>
                    </p:txBody>
                  </p:sp>
                </p:grpSp>
                <p:sp>
                  <p:nvSpPr>
                    <p:cNvPr id="647" name="Rectangle 646"/>
                    <p:cNvSpPr/>
                    <p:nvPr/>
                  </p:nvSpPr>
                  <p:spPr>
                    <a:xfrm>
                      <a:off x="-43406" y="2428810"/>
                      <a:ext cx="494047"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 Apr</a:t>
                      </a:r>
                    </a:p>
                  </p:txBody>
                </p:sp>
              </p:grpSp>
              <p:grpSp>
                <p:nvGrpSpPr>
                  <p:cNvPr id="571" name="Group 570"/>
                  <p:cNvGrpSpPr/>
                  <p:nvPr/>
                </p:nvGrpSpPr>
                <p:grpSpPr>
                  <a:xfrm>
                    <a:off x="1188935" y="1948700"/>
                    <a:ext cx="622911" cy="644564"/>
                    <a:chOff x="514677" y="2041237"/>
                    <a:chExt cx="622911" cy="644564"/>
                  </a:xfrm>
                </p:grpSpPr>
                <p:sp>
                  <p:nvSpPr>
                    <p:cNvPr id="642" name="Rectangle 641"/>
                    <p:cNvSpPr/>
                    <p:nvPr/>
                  </p:nvSpPr>
                  <p:spPr>
                    <a:xfrm>
                      <a:off x="514677" y="2424191"/>
                      <a:ext cx="540533"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3 May</a:t>
                      </a:r>
                    </a:p>
                  </p:txBody>
                </p:sp>
                <p:grpSp>
                  <p:nvGrpSpPr>
                    <p:cNvPr id="643" name="Group 642"/>
                    <p:cNvGrpSpPr/>
                    <p:nvPr/>
                  </p:nvGrpSpPr>
                  <p:grpSpPr>
                    <a:xfrm>
                      <a:off x="849045" y="2041237"/>
                      <a:ext cx="288543" cy="398366"/>
                      <a:chOff x="37201" y="2997104"/>
                      <a:chExt cx="269812" cy="331785"/>
                    </a:xfrm>
                  </p:grpSpPr>
                  <p:sp>
                    <p:nvSpPr>
                      <p:cNvPr id="644" name="Oval 643"/>
                      <p:cNvSpPr/>
                      <p:nvPr/>
                    </p:nvSpPr>
                    <p:spPr>
                      <a:xfrm>
                        <a:off x="37201"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5" name="TextBox 644"/>
                      <p:cNvSpPr txBox="1"/>
                      <p:nvPr/>
                    </p:nvSpPr>
                    <p:spPr>
                      <a:xfrm>
                        <a:off x="53187" y="3039676"/>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2</a:t>
                        </a:r>
                      </a:p>
                    </p:txBody>
                  </p:sp>
                </p:grpSp>
              </p:grpSp>
              <p:grpSp>
                <p:nvGrpSpPr>
                  <p:cNvPr id="572" name="Group 571"/>
                  <p:cNvGrpSpPr/>
                  <p:nvPr/>
                </p:nvGrpSpPr>
                <p:grpSpPr>
                  <a:xfrm>
                    <a:off x="1829925" y="1972270"/>
                    <a:ext cx="684276" cy="629691"/>
                    <a:chOff x="1305687" y="2045457"/>
                    <a:chExt cx="684276" cy="629691"/>
                  </a:xfrm>
                </p:grpSpPr>
                <p:sp>
                  <p:nvSpPr>
                    <p:cNvPr id="638" name="Rectangle 637"/>
                    <p:cNvSpPr/>
                    <p:nvPr/>
                  </p:nvSpPr>
                  <p:spPr>
                    <a:xfrm>
                      <a:off x="1305687" y="2413538"/>
                      <a:ext cx="612668"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26 May</a:t>
                      </a:r>
                    </a:p>
                  </p:txBody>
                </p:sp>
                <p:grpSp>
                  <p:nvGrpSpPr>
                    <p:cNvPr id="639" name="Group 638"/>
                    <p:cNvGrpSpPr/>
                    <p:nvPr/>
                  </p:nvGrpSpPr>
                  <p:grpSpPr>
                    <a:xfrm>
                      <a:off x="1701420" y="2045457"/>
                      <a:ext cx="288543" cy="398366"/>
                      <a:chOff x="129188" y="2997104"/>
                      <a:chExt cx="269812" cy="331785"/>
                    </a:xfrm>
                  </p:grpSpPr>
                  <p:sp>
                    <p:nvSpPr>
                      <p:cNvPr id="640" name="Oval 639"/>
                      <p:cNvSpPr/>
                      <p:nvPr/>
                    </p:nvSpPr>
                    <p:spPr>
                      <a:xfrm>
                        <a:off x="129188"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41" name="TextBox 640"/>
                      <p:cNvSpPr txBox="1"/>
                      <p:nvPr/>
                    </p:nvSpPr>
                    <p:spPr>
                      <a:xfrm>
                        <a:off x="145175" y="3039676"/>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3</a:t>
                        </a:r>
                      </a:p>
                    </p:txBody>
                  </p:sp>
                </p:grpSp>
              </p:grpSp>
              <p:grpSp>
                <p:nvGrpSpPr>
                  <p:cNvPr id="573" name="Group 572"/>
                  <p:cNvGrpSpPr/>
                  <p:nvPr/>
                </p:nvGrpSpPr>
                <p:grpSpPr>
                  <a:xfrm>
                    <a:off x="3185415" y="1960763"/>
                    <a:ext cx="606850" cy="642008"/>
                    <a:chOff x="2632955" y="2032938"/>
                    <a:chExt cx="606850" cy="642008"/>
                  </a:xfrm>
                </p:grpSpPr>
                <p:sp>
                  <p:nvSpPr>
                    <p:cNvPr id="634" name="Rectangle 633"/>
                    <p:cNvSpPr/>
                    <p:nvPr/>
                  </p:nvSpPr>
                  <p:spPr>
                    <a:xfrm>
                      <a:off x="2632955" y="2413336"/>
                      <a:ext cx="503664"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3 July</a:t>
                      </a:r>
                    </a:p>
                  </p:txBody>
                </p:sp>
                <p:grpSp>
                  <p:nvGrpSpPr>
                    <p:cNvPr id="635" name="Group 634"/>
                    <p:cNvGrpSpPr/>
                    <p:nvPr/>
                  </p:nvGrpSpPr>
                  <p:grpSpPr>
                    <a:xfrm>
                      <a:off x="2951262" y="2032938"/>
                      <a:ext cx="288543" cy="398366"/>
                      <a:chOff x="102135" y="2997104"/>
                      <a:chExt cx="269812" cy="331785"/>
                    </a:xfrm>
                  </p:grpSpPr>
                  <p:sp>
                    <p:nvSpPr>
                      <p:cNvPr id="636" name="Oval 635"/>
                      <p:cNvSpPr/>
                      <p:nvPr/>
                    </p:nvSpPr>
                    <p:spPr>
                      <a:xfrm>
                        <a:off x="102135"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7" name="TextBox 636"/>
                      <p:cNvSpPr txBox="1"/>
                      <p:nvPr/>
                    </p:nvSpPr>
                    <p:spPr>
                      <a:xfrm>
                        <a:off x="118122" y="3047292"/>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5</a:t>
                        </a:r>
                      </a:p>
                    </p:txBody>
                  </p:sp>
                </p:grpSp>
              </p:grpSp>
              <p:grpSp>
                <p:nvGrpSpPr>
                  <p:cNvPr id="574" name="Group 573"/>
                  <p:cNvGrpSpPr/>
                  <p:nvPr/>
                </p:nvGrpSpPr>
                <p:grpSpPr>
                  <a:xfrm>
                    <a:off x="3752419" y="1946484"/>
                    <a:ext cx="651305" cy="656928"/>
                    <a:chOff x="3416188" y="2026468"/>
                    <a:chExt cx="651305" cy="656928"/>
                  </a:xfrm>
                </p:grpSpPr>
                <p:sp>
                  <p:nvSpPr>
                    <p:cNvPr id="630" name="Rectangle 629"/>
                    <p:cNvSpPr/>
                    <p:nvPr/>
                  </p:nvSpPr>
                  <p:spPr>
                    <a:xfrm>
                      <a:off x="3416188" y="2421786"/>
                      <a:ext cx="575799"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19 July</a:t>
                      </a:r>
                    </a:p>
                  </p:txBody>
                </p:sp>
                <p:grpSp>
                  <p:nvGrpSpPr>
                    <p:cNvPr id="631" name="Group 630"/>
                    <p:cNvGrpSpPr/>
                    <p:nvPr/>
                  </p:nvGrpSpPr>
                  <p:grpSpPr>
                    <a:xfrm>
                      <a:off x="3778950" y="2026468"/>
                      <a:ext cx="288543" cy="398366"/>
                      <a:chOff x="55493" y="2997104"/>
                      <a:chExt cx="269812" cy="331785"/>
                    </a:xfrm>
                  </p:grpSpPr>
                  <p:sp>
                    <p:nvSpPr>
                      <p:cNvPr id="632" name="Oval 631"/>
                      <p:cNvSpPr/>
                      <p:nvPr/>
                    </p:nvSpPr>
                    <p:spPr>
                      <a:xfrm>
                        <a:off x="55493"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3" name="TextBox 632"/>
                      <p:cNvSpPr txBox="1"/>
                      <p:nvPr/>
                    </p:nvSpPr>
                    <p:spPr>
                      <a:xfrm>
                        <a:off x="71479" y="3047292"/>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6</a:t>
                        </a:r>
                      </a:p>
                    </p:txBody>
                  </p:sp>
                </p:grpSp>
              </p:grpSp>
              <p:grpSp>
                <p:nvGrpSpPr>
                  <p:cNvPr id="575" name="Group 574"/>
                  <p:cNvGrpSpPr/>
                  <p:nvPr/>
                </p:nvGrpSpPr>
                <p:grpSpPr>
                  <a:xfrm>
                    <a:off x="4363833" y="1944504"/>
                    <a:ext cx="614371" cy="661001"/>
                    <a:chOff x="4166863" y="2036399"/>
                    <a:chExt cx="614371" cy="661001"/>
                  </a:xfrm>
                </p:grpSpPr>
                <p:sp>
                  <p:nvSpPr>
                    <p:cNvPr id="626" name="Rectangle 625"/>
                    <p:cNvSpPr/>
                    <p:nvPr/>
                  </p:nvSpPr>
                  <p:spPr>
                    <a:xfrm>
                      <a:off x="4166863" y="2435790"/>
                      <a:ext cx="510076"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2 Aug</a:t>
                      </a:r>
                    </a:p>
                  </p:txBody>
                </p:sp>
                <p:grpSp>
                  <p:nvGrpSpPr>
                    <p:cNvPr id="627" name="Group 626"/>
                    <p:cNvGrpSpPr/>
                    <p:nvPr/>
                  </p:nvGrpSpPr>
                  <p:grpSpPr>
                    <a:xfrm>
                      <a:off x="4492691" y="2036399"/>
                      <a:ext cx="288543" cy="398366"/>
                      <a:chOff x="37201" y="2997104"/>
                      <a:chExt cx="269812" cy="331785"/>
                    </a:xfrm>
                  </p:grpSpPr>
                  <p:sp>
                    <p:nvSpPr>
                      <p:cNvPr id="628" name="Oval 627"/>
                      <p:cNvSpPr/>
                      <p:nvPr/>
                    </p:nvSpPr>
                    <p:spPr>
                      <a:xfrm>
                        <a:off x="37201"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29" name="TextBox 628"/>
                      <p:cNvSpPr txBox="1"/>
                      <p:nvPr/>
                    </p:nvSpPr>
                    <p:spPr>
                      <a:xfrm>
                        <a:off x="46868" y="3054907"/>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7</a:t>
                        </a:r>
                      </a:p>
                    </p:txBody>
                  </p:sp>
                </p:grpSp>
              </p:grpSp>
              <p:grpSp>
                <p:nvGrpSpPr>
                  <p:cNvPr id="576" name="Group 575"/>
                  <p:cNvGrpSpPr/>
                  <p:nvPr/>
                </p:nvGrpSpPr>
                <p:grpSpPr>
                  <a:xfrm>
                    <a:off x="4875375" y="1946972"/>
                    <a:ext cx="662465" cy="647026"/>
                    <a:chOff x="4902973" y="2035386"/>
                    <a:chExt cx="662465" cy="647026"/>
                  </a:xfrm>
                </p:grpSpPr>
                <p:sp>
                  <p:nvSpPr>
                    <p:cNvPr id="622" name="Rectangle 621"/>
                    <p:cNvSpPr/>
                    <p:nvPr/>
                  </p:nvSpPr>
                  <p:spPr>
                    <a:xfrm>
                      <a:off x="4902973" y="2420802"/>
                      <a:ext cx="582211"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16 Aug</a:t>
                      </a:r>
                    </a:p>
                  </p:txBody>
                </p:sp>
                <p:grpSp>
                  <p:nvGrpSpPr>
                    <p:cNvPr id="623" name="Group 622"/>
                    <p:cNvGrpSpPr/>
                    <p:nvPr/>
                  </p:nvGrpSpPr>
                  <p:grpSpPr>
                    <a:xfrm>
                      <a:off x="5276895" y="2035386"/>
                      <a:ext cx="288543" cy="398366"/>
                      <a:chOff x="52046" y="2997104"/>
                      <a:chExt cx="269812" cy="331785"/>
                    </a:xfrm>
                  </p:grpSpPr>
                  <p:sp>
                    <p:nvSpPr>
                      <p:cNvPr id="624" name="Oval 623"/>
                      <p:cNvSpPr/>
                      <p:nvPr/>
                    </p:nvSpPr>
                    <p:spPr>
                      <a:xfrm>
                        <a:off x="52046"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25" name="TextBox 624"/>
                      <p:cNvSpPr txBox="1"/>
                      <p:nvPr/>
                    </p:nvSpPr>
                    <p:spPr>
                      <a:xfrm>
                        <a:off x="60597" y="3046298"/>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8</a:t>
                        </a:r>
                      </a:p>
                    </p:txBody>
                  </p:sp>
                </p:grpSp>
              </p:grpSp>
              <p:grpSp>
                <p:nvGrpSpPr>
                  <p:cNvPr id="577" name="Group 576"/>
                  <p:cNvGrpSpPr/>
                  <p:nvPr/>
                </p:nvGrpSpPr>
                <p:grpSpPr>
                  <a:xfrm>
                    <a:off x="5624910" y="1951493"/>
                    <a:ext cx="687790" cy="648195"/>
                    <a:chOff x="5691520" y="2027977"/>
                    <a:chExt cx="687790" cy="648195"/>
                  </a:xfrm>
                </p:grpSpPr>
                <p:sp>
                  <p:nvSpPr>
                    <p:cNvPr id="618" name="Rectangle 617"/>
                    <p:cNvSpPr/>
                    <p:nvPr/>
                  </p:nvSpPr>
                  <p:spPr>
                    <a:xfrm>
                      <a:off x="5691520" y="2414562"/>
                      <a:ext cx="582211"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30 Aug</a:t>
                      </a:r>
                    </a:p>
                  </p:txBody>
                </p:sp>
                <p:grpSp>
                  <p:nvGrpSpPr>
                    <p:cNvPr id="619" name="Group 618"/>
                    <p:cNvGrpSpPr/>
                    <p:nvPr/>
                  </p:nvGrpSpPr>
                  <p:grpSpPr>
                    <a:xfrm>
                      <a:off x="6090767" y="2027977"/>
                      <a:ext cx="288543" cy="398366"/>
                      <a:chOff x="48023" y="2997104"/>
                      <a:chExt cx="269812" cy="331785"/>
                    </a:xfrm>
                  </p:grpSpPr>
                  <p:sp>
                    <p:nvSpPr>
                      <p:cNvPr id="620" name="Oval 619"/>
                      <p:cNvSpPr/>
                      <p:nvPr/>
                    </p:nvSpPr>
                    <p:spPr>
                      <a:xfrm>
                        <a:off x="48023"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21" name="TextBox 620"/>
                      <p:cNvSpPr txBox="1"/>
                      <p:nvPr/>
                    </p:nvSpPr>
                    <p:spPr>
                      <a:xfrm>
                        <a:off x="64010" y="3047292"/>
                        <a:ext cx="231934"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9</a:t>
                        </a:r>
                      </a:p>
                    </p:txBody>
                  </p:sp>
                </p:grpSp>
              </p:grpSp>
              <p:grpSp>
                <p:nvGrpSpPr>
                  <p:cNvPr id="578" name="Group 577"/>
                  <p:cNvGrpSpPr/>
                  <p:nvPr/>
                </p:nvGrpSpPr>
                <p:grpSpPr>
                  <a:xfrm>
                    <a:off x="6389399" y="1951493"/>
                    <a:ext cx="744388" cy="640175"/>
                    <a:chOff x="6570810" y="2046078"/>
                    <a:chExt cx="744388" cy="640175"/>
                  </a:xfrm>
                </p:grpSpPr>
                <p:sp>
                  <p:nvSpPr>
                    <p:cNvPr id="614" name="Rectangle 613"/>
                    <p:cNvSpPr/>
                    <p:nvPr/>
                  </p:nvSpPr>
                  <p:spPr>
                    <a:xfrm>
                      <a:off x="6570810" y="2424643"/>
                      <a:ext cx="569387"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13 Sep</a:t>
                      </a:r>
                    </a:p>
                  </p:txBody>
                </p:sp>
                <p:grpSp>
                  <p:nvGrpSpPr>
                    <p:cNvPr id="615" name="Group 614"/>
                    <p:cNvGrpSpPr/>
                    <p:nvPr/>
                  </p:nvGrpSpPr>
                  <p:grpSpPr>
                    <a:xfrm>
                      <a:off x="6957592" y="2046078"/>
                      <a:ext cx="357606" cy="398367"/>
                      <a:chOff x="124217" y="2997104"/>
                      <a:chExt cx="334392" cy="331785"/>
                    </a:xfrm>
                  </p:grpSpPr>
                  <p:sp>
                    <p:nvSpPr>
                      <p:cNvPr id="616" name="Oval 615"/>
                      <p:cNvSpPr/>
                      <p:nvPr/>
                    </p:nvSpPr>
                    <p:spPr>
                      <a:xfrm>
                        <a:off x="150838"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17" name="TextBox 616"/>
                      <p:cNvSpPr txBox="1"/>
                      <p:nvPr/>
                    </p:nvSpPr>
                    <p:spPr>
                      <a:xfrm>
                        <a:off x="124217" y="3047291"/>
                        <a:ext cx="334392" cy="2307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10</a:t>
                        </a:r>
                      </a:p>
                    </p:txBody>
                  </p:sp>
                </p:grpSp>
              </p:grpSp>
              <p:grpSp>
                <p:nvGrpSpPr>
                  <p:cNvPr id="579" name="Group 578"/>
                  <p:cNvGrpSpPr/>
                  <p:nvPr/>
                </p:nvGrpSpPr>
                <p:grpSpPr>
                  <a:xfrm>
                    <a:off x="7069733" y="1946941"/>
                    <a:ext cx="780467" cy="651471"/>
                    <a:chOff x="7260761" y="2031785"/>
                    <a:chExt cx="780467" cy="651471"/>
                  </a:xfrm>
                </p:grpSpPr>
                <p:sp>
                  <p:nvSpPr>
                    <p:cNvPr id="610" name="Rectangle 609"/>
                    <p:cNvSpPr/>
                    <p:nvPr/>
                  </p:nvSpPr>
                  <p:spPr>
                    <a:xfrm>
                      <a:off x="7260761" y="2421646"/>
                      <a:ext cx="569387"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27 Sep</a:t>
                      </a:r>
                    </a:p>
                  </p:txBody>
                </p:sp>
                <p:grpSp>
                  <p:nvGrpSpPr>
                    <p:cNvPr id="611" name="Group 610"/>
                    <p:cNvGrpSpPr/>
                    <p:nvPr/>
                  </p:nvGrpSpPr>
                  <p:grpSpPr>
                    <a:xfrm>
                      <a:off x="7659942" y="2031785"/>
                      <a:ext cx="381286" cy="398366"/>
                      <a:chOff x="32919" y="3001532"/>
                      <a:chExt cx="356535" cy="331785"/>
                    </a:xfrm>
                  </p:grpSpPr>
                  <p:sp>
                    <p:nvSpPr>
                      <p:cNvPr id="612" name="Oval 611"/>
                      <p:cNvSpPr/>
                      <p:nvPr/>
                    </p:nvSpPr>
                    <p:spPr>
                      <a:xfrm>
                        <a:off x="37201" y="3001532"/>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13" name="TextBox 612"/>
                      <p:cNvSpPr txBox="1"/>
                      <p:nvPr/>
                    </p:nvSpPr>
                    <p:spPr>
                      <a:xfrm>
                        <a:off x="32919" y="3058499"/>
                        <a:ext cx="356535" cy="2566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11</a:t>
                        </a:r>
                      </a:p>
                    </p:txBody>
                  </p:sp>
                </p:grpSp>
              </p:grpSp>
              <p:grpSp>
                <p:nvGrpSpPr>
                  <p:cNvPr id="580" name="Group 579"/>
                  <p:cNvGrpSpPr/>
                  <p:nvPr/>
                </p:nvGrpSpPr>
                <p:grpSpPr>
                  <a:xfrm>
                    <a:off x="7771800" y="1955080"/>
                    <a:ext cx="752137" cy="650144"/>
                    <a:chOff x="8236415" y="2026468"/>
                    <a:chExt cx="752137" cy="650144"/>
                  </a:xfrm>
                </p:grpSpPr>
                <p:sp>
                  <p:nvSpPr>
                    <p:cNvPr id="606" name="Rectangle 605"/>
                    <p:cNvSpPr/>
                    <p:nvPr/>
                  </p:nvSpPr>
                  <p:spPr>
                    <a:xfrm>
                      <a:off x="8236415" y="2415002"/>
                      <a:ext cx="487634"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7 Oct</a:t>
                      </a:r>
                    </a:p>
                  </p:txBody>
                </p:sp>
                <p:grpSp>
                  <p:nvGrpSpPr>
                    <p:cNvPr id="607" name="Group 606"/>
                    <p:cNvGrpSpPr/>
                    <p:nvPr/>
                  </p:nvGrpSpPr>
                  <p:grpSpPr>
                    <a:xfrm>
                      <a:off x="8562826" y="2026468"/>
                      <a:ext cx="425726" cy="398366"/>
                      <a:chOff x="18571" y="2997104"/>
                      <a:chExt cx="398090" cy="331785"/>
                    </a:xfrm>
                  </p:grpSpPr>
                  <p:sp>
                    <p:nvSpPr>
                      <p:cNvPr id="608" name="Oval 607"/>
                      <p:cNvSpPr/>
                      <p:nvPr/>
                    </p:nvSpPr>
                    <p:spPr>
                      <a:xfrm>
                        <a:off x="37201"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9" name="TextBox 608"/>
                      <p:cNvSpPr txBox="1"/>
                      <p:nvPr/>
                    </p:nvSpPr>
                    <p:spPr>
                      <a:xfrm>
                        <a:off x="18571" y="3047292"/>
                        <a:ext cx="398090"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12</a:t>
                        </a:r>
                      </a:p>
                    </p:txBody>
                  </p:sp>
                </p:grpSp>
              </p:grpSp>
              <p:grpSp>
                <p:nvGrpSpPr>
                  <p:cNvPr id="581" name="Group 580"/>
                  <p:cNvGrpSpPr/>
                  <p:nvPr/>
                </p:nvGrpSpPr>
                <p:grpSpPr>
                  <a:xfrm>
                    <a:off x="8383096" y="1945929"/>
                    <a:ext cx="822279" cy="659604"/>
                    <a:chOff x="9121954" y="2037376"/>
                    <a:chExt cx="822279" cy="659604"/>
                  </a:xfrm>
                </p:grpSpPr>
                <p:sp>
                  <p:nvSpPr>
                    <p:cNvPr id="602" name="Rectangle 601"/>
                    <p:cNvSpPr/>
                    <p:nvPr/>
                  </p:nvSpPr>
                  <p:spPr>
                    <a:xfrm>
                      <a:off x="9121954" y="2435370"/>
                      <a:ext cx="559769"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21 Oct</a:t>
                      </a:r>
                    </a:p>
                  </p:txBody>
                </p:sp>
                <p:grpSp>
                  <p:nvGrpSpPr>
                    <p:cNvPr id="603" name="Group 602"/>
                    <p:cNvGrpSpPr/>
                    <p:nvPr/>
                  </p:nvGrpSpPr>
                  <p:grpSpPr>
                    <a:xfrm>
                      <a:off x="9488778" y="2037376"/>
                      <a:ext cx="455455" cy="398366"/>
                      <a:chOff x="18949" y="2997104"/>
                      <a:chExt cx="425888" cy="331785"/>
                    </a:xfrm>
                  </p:grpSpPr>
                  <p:sp>
                    <p:nvSpPr>
                      <p:cNvPr id="604" name="Oval 603"/>
                      <p:cNvSpPr/>
                      <p:nvPr/>
                    </p:nvSpPr>
                    <p:spPr>
                      <a:xfrm>
                        <a:off x="37201"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5" name="TextBox 604"/>
                      <p:cNvSpPr txBox="1"/>
                      <p:nvPr/>
                    </p:nvSpPr>
                    <p:spPr>
                      <a:xfrm>
                        <a:off x="18949" y="3047292"/>
                        <a:ext cx="425888"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13</a:t>
                        </a:r>
                      </a:p>
                    </p:txBody>
                  </p:sp>
                </p:grpSp>
              </p:grpSp>
              <p:grpSp>
                <p:nvGrpSpPr>
                  <p:cNvPr id="582" name="Group 581"/>
                  <p:cNvGrpSpPr/>
                  <p:nvPr/>
                </p:nvGrpSpPr>
                <p:grpSpPr>
                  <a:xfrm>
                    <a:off x="9063792" y="1942184"/>
                    <a:ext cx="751784" cy="655496"/>
                    <a:chOff x="9882022" y="2036951"/>
                    <a:chExt cx="751784" cy="655496"/>
                  </a:xfrm>
                </p:grpSpPr>
                <p:sp>
                  <p:nvSpPr>
                    <p:cNvPr id="598" name="Rectangle 597"/>
                    <p:cNvSpPr/>
                    <p:nvPr/>
                  </p:nvSpPr>
                  <p:spPr>
                    <a:xfrm>
                      <a:off x="9882022" y="2430837"/>
                      <a:ext cx="518091"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4 Nov</a:t>
                      </a:r>
                    </a:p>
                  </p:txBody>
                </p:sp>
                <p:grpSp>
                  <p:nvGrpSpPr>
                    <p:cNvPr id="599" name="Group 598"/>
                    <p:cNvGrpSpPr/>
                    <p:nvPr/>
                  </p:nvGrpSpPr>
                  <p:grpSpPr>
                    <a:xfrm>
                      <a:off x="10197425" y="2036951"/>
                      <a:ext cx="436381" cy="398366"/>
                      <a:chOff x="9235" y="2997104"/>
                      <a:chExt cx="408055" cy="331785"/>
                    </a:xfrm>
                  </p:grpSpPr>
                  <p:sp>
                    <p:nvSpPr>
                      <p:cNvPr id="600" name="Oval 599"/>
                      <p:cNvSpPr/>
                      <p:nvPr/>
                    </p:nvSpPr>
                    <p:spPr>
                      <a:xfrm>
                        <a:off x="37201"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1" name="TextBox 600"/>
                      <p:cNvSpPr txBox="1"/>
                      <p:nvPr/>
                    </p:nvSpPr>
                    <p:spPr>
                      <a:xfrm>
                        <a:off x="9235" y="3047291"/>
                        <a:ext cx="408055" cy="2566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14</a:t>
                        </a:r>
                      </a:p>
                    </p:txBody>
                  </p:sp>
                </p:grpSp>
              </p:grpSp>
              <p:grpSp>
                <p:nvGrpSpPr>
                  <p:cNvPr id="583" name="Group 582"/>
                  <p:cNvGrpSpPr/>
                  <p:nvPr/>
                </p:nvGrpSpPr>
                <p:grpSpPr>
                  <a:xfrm>
                    <a:off x="9797672" y="1943681"/>
                    <a:ext cx="772488" cy="662349"/>
                    <a:chOff x="10798509" y="2027256"/>
                    <a:chExt cx="772488" cy="662349"/>
                  </a:xfrm>
                </p:grpSpPr>
                <p:sp>
                  <p:nvSpPr>
                    <p:cNvPr id="594" name="Rectangle 593"/>
                    <p:cNvSpPr/>
                    <p:nvPr/>
                  </p:nvSpPr>
                  <p:spPr>
                    <a:xfrm>
                      <a:off x="10798509" y="2427995"/>
                      <a:ext cx="590226"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14 Nov</a:t>
                      </a:r>
                    </a:p>
                  </p:txBody>
                </p:sp>
                <p:grpSp>
                  <p:nvGrpSpPr>
                    <p:cNvPr id="595" name="Group 594"/>
                    <p:cNvGrpSpPr/>
                    <p:nvPr/>
                  </p:nvGrpSpPr>
                  <p:grpSpPr>
                    <a:xfrm>
                      <a:off x="11194502" y="2027256"/>
                      <a:ext cx="376495" cy="398366"/>
                      <a:chOff x="179108" y="2997104"/>
                      <a:chExt cx="352054" cy="331785"/>
                    </a:xfrm>
                  </p:grpSpPr>
                  <p:sp>
                    <p:nvSpPr>
                      <p:cNvPr id="596" name="Oval 595"/>
                      <p:cNvSpPr/>
                      <p:nvPr/>
                    </p:nvSpPr>
                    <p:spPr>
                      <a:xfrm>
                        <a:off x="205619"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97" name="TextBox 596"/>
                      <p:cNvSpPr txBox="1"/>
                      <p:nvPr/>
                    </p:nvSpPr>
                    <p:spPr>
                      <a:xfrm>
                        <a:off x="179108" y="3054907"/>
                        <a:ext cx="352054" cy="2585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15</a:t>
                        </a:r>
                      </a:p>
                    </p:txBody>
                  </p:sp>
                </p:grpSp>
              </p:grpSp>
              <p:grpSp>
                <p:nvGrpSpPr>
                  <p:cNvPr id="584" name="Group 583"/>
                  <p:cNvGrpSpPr/>
                  <p:nvPr/>
                </p:nvGrpSpPr>
                <p:grpSpPr>
                  <a:xfrm>
                    <a:off x="11122828" y="1942184"/>
                    <a:ext cx="717052" cy="656228"/>
                    <a:chOff x="12206608" y="2028100"/>
                    <a:chExt cx="717052" cy="656228"/>
                  </a:xfrm>
                </p:grpSpPr>
                <p:sp>
                  <p:nvSpPr>
                    <p:cNvPr id="590" name="Rectangle 589"/>
                    <p:cNvSpPr/>
                    <p:nvPr/>
                  </p:nvSpPr>
                  <p:spPr>
                    <a:xfrm>
                      <a:off x="12333434" y="2422718"/>
                      <a:ext cx="590226"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21 Nov</a:t>
                      </a:r>
                    </a:p>
                  </p:txBody>
                </p:sp>
                <p:grpSp>
                  <p:nvGrpSpPr>
                    <p:cNvPr id="591" name="Group 590"/>
                    <p:cNvGrpSpPr/>
                    <p:nvPr/>
                  </p:nvGrpSpPr>
                  <p:grpSpPr>
                    <a:xfrm>
                      <a:off x="12206608" y="2028100"/>
                      <a:ext cx="349379" cy="398366"/>
                      <a:chOff x="443723" y="2997104"/>
                      <a:chExt cx="326699" cy="331785"/>
                    </a:xfrm>
                  </p:grpSpPr>
                  <p:sp>
                    <p:nvSpPr>
                      <p:cNvPr id="592" name="Oval 591"/>
                      <p:cNvSpPr/>
                      <p:nvPr/>
                    </p:nvSpPr>
                    <p:spPr>
                      <a:xfrm>
                        <a:off x="471200" y="2997104"/>
                        <a:ext cx="269812" cy="331785"/>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93" name="TextBox 592"/>
                      <p:cNvSpPr txBox="1"/>
                      <p:nvPr/>
                    </p:nvSpPr>
                    <p:spPr>
                      <a:xfrm>
                        <a:off x="443723" y="3047292"/>
                        <a:ext cx="326699" cy="2307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16</a:t>
                        </a:r>
                      </a:p>
                    </p:txBody>
                  </p:sp>
                </p:grpSp>
              </p:grpSp>
              <p:grpSp>
                <p:nvGrpSpPr>
                  <p:cNvPr id="585" name="Group 584"/>
                  <p:cNvGrpSpPr/>
                  <p:nvPr/>
                </p:nvGrpSpPr>
                <p:grpSpPr>
                  <a:xfrm>
                    <a:off x="2479500" y="1960763"/>
                    <a:ext cx="703172" cy="642815"/>
                    <a:chOff x="1900436" y="2032938"/>
                    <a:chExt cx="703172" cy="642815"/>
                  </a:xfrm>
                </p:grpSpPr>
                <p:sp>
                  <p:nvSpPr>
                    <p:cNvPr id="586" name="Oval 585"/>
                    <p:cNvSpPr/>
                    <p:nvPr/>
                  </p:nvSpPr>
                  <p:spPr>
                    <a:xfrm>
                      <a:off x="2315065" y="2032938"/>
                      <a:ext cx="288543" cy="398366"/>
                    </a:xfrm>
                    <a:prstGeom prst="ellipse">
                      <a:avLst/>
                    </a:prstGeom>
                    <a:solidFill>
                      <a:srgbClr val="4472C4">
                        <a:lumMod val="20000"/>
                        <a:lumOff val="80000"/>
                      </a:srgbClr>
                    </a:solidFill>
                    <a:ln w="15875" cap="flat" cmpd="sng" algn="ctr">
                      <a:solidFill>
                        <a:srgbClr val="4472C4">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7" name="Group 586"/>
                    <p:cNvGrpSpPr/>
                    <p:nvPr/>
                  </p:nvGrpSpPr>
                  <p:grpSpPr>
                    <a:xfrm>
                      <a:off x="1900436" y="2093197"/>
                      <a:ext cx="679760" cy="582556"/>
                      <a:chOff x="1900436" y="2093197"/>
                      <a:chExt cx="679760" cy="582556"/>
                    </a:xfrm>
                  </p:grpSpPr>
                  <p:sp>
                    <p:nvSpPr>
                      <p:cNvPr id="588" name="Rectangle 587"/>
                      <p:cNvSpPr/>
                      <p:nvPr/>
                    </p:nvSpPr>
                    <p:spPr>
                      <a:xfrm>
                        <a:off x="1900436" y="2414143"/>
                        <a:ext cx="623889"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0" i="0" u="none" strike="noStrike" kern="0" cap="none" spc="0" normalizeH="0" baseline="0" noProof="0" dirty="0">
                            <a:ln>
                              <a:noFill/>
                            </a:ln>
                            <a:solidFill>
                              <a:prstClr val="black"/>
                            </a:solidFill>
                            <a:effectLst/>
                            <a:uLnTx/>
                            <a:uFillTx/>
                          </a:rPr>
                          <a:t>11 June</a:t>
                        </a:r>
                      </a:p>
                    </p:txBody>
                  </p:sp>
                  <p:sp>
                    <p:nvSpPr>
                      <p:cNvPr id="589" name="TextBox 588"/>
                      <p:cNvSpPr txBox="1"/>
                      <p:nvPr/>
                    </p:nvSpPr>
                    <p:spPr>
                      <a:xfrm>
                        <a:off x="2332161" y="2093197"/>
                        <a:ext cx="248035"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200" b="0" i="0" u="none" strike="noStrike" kern="0" cap="none" spc="0" normalizeH="0" baseline="0" noProof="0" dirty="0">
                            <a:ln>
                              <a:noFill/>
                            </a:ln>
                            <a:solidFill>
                              <a:prstClr val="black"/>
                            </a:solidFill>
                            <a:effectLst/>
                            <a:uLnTx/>
                            <a:uFillTx/>
                          </a:rPr>
                          <a:t>4</a:t>
                        </a:r>
                      </a:p>
                    </p:txBody>
                  </p:sp>
                </p:grpSp>
              </p:grpSp>
            </p:grpSp>
            <p:cxnSp>
              <p:nvCxnSpPr>
                <p:cNvPr id="453" name="Straight Connector 217"/>
                <p:cNvCxnSpPr>
                  <a:stCxn id="648" idx="4"/>
                  <a:endCxn id="559" idx="0"/>
                </p:cNvCxnSpPr>
                <p:nvPr/>
              </p:nvCxnSpPr>
              <p:spPr>
                <a:xfrm>
                  <a:off x="1067846" y="1557388"/>
                  <a:ext cx="5024" cy="316630"/>
                </a:xfrm>
                <a:prstGeom prst="straightConnector1">
                  <a:avLst/>
                </a:prstGeom>
                <a:noFill/>
                <a:ln w="12700" cap="flat" cmpd="sng" algn="ctr">
                  <a:solidFill>
                    <a:srgbClr val="5B9BD5"/>
                  </a:solidFill>
                  <a:prstDash val="solid"/>
                  <a:miter lim="800000"/>
                </a:ln>
                <a:effectLst/>
              </p:spPr>
            </p:cxnSp>
            <p:grpSp>
              <p:nvGrpSpPr>
                <p:cNvPr id="454" name="Group 453"/>
                <p:cNvGrpSpPr/>
                <p:nvPr/>
              </p:nvGrpSpPr>
              <p:grpSpPr>
                <a:xfrm>
                  <a:off x="7735645" y="683848"/>
                  <a:ext cx="649728" cy="680036"/>
                  <a:chOff x="6626828" y="317789"/>
                  <a:chExt cx="649728" cy="680036"/>
                </a:xfrm>
              </p:grpSpPr>
              <p:cxnSp>
                <p:nvCxnSpPr>
                  <p:cNvPr id="567" name="Elbow Connector 106"/>
                  <p:cNvCxnSpPr>
                    <a:stCxn id="568" idx="2"/>
                  </p:cNvCxnSpPr>
                  <p:nvPr/>
                </p:nvCxnSpPr>
                <p:spPr>
                  <a:xfrm>
                    <a:off x="6951692" y="687121"/>
                    <a:ext cx="1619" cy="310704"/>
                  </a:xfrm>
                  <a:prstGeom prst="straightConnector1">
                    <a:avLst/>
                  </a:prstGeom>
                  <a:noFill/>
                  <a:ln w="12700" cap="flat" cmpd="sng" algn="ctr">
                    <a:solidFill>
                      <a:srgbClr val="F30D39">
                        <a:alpha val="72000"/>
                      </a:srgbClr>
                    </a:solidFill>
                    <a:prstDash val="solid"/>
                    <a:miter lim="800000"/>
                    <a:tailEnd type="triangle"/>
                  </a:ln>
                  <a:effectLst/>
                </p:spPr>
              </p:cxnSp>
              <p:sp>
                <p:nvSpPr>
                  <p:cNvPr id="568" name="TextBox 567"/>
                  <p:cNvSpPr txBox="1"/>
                  <p:nvPr/>
                </p:nvSpPr>
                <p:spPr>
                  <a:xfrm>
                    <a:off x="6626828" y="317789"/>
                    <a:ext cx="649728" cy="3693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latin typeface="Calibri" panose="020F0502020204030204"/>
                        <a:ea typeface="+mn-ea"/>
                        <a:cs typeface="+mn-cs"/>
                      </a:rPr>
                      <a:t>3-7 Oct Midterms</a:t>
                    </a:r>
                  </a:p>
                </p:txBody>
              </p:sp>
            </p:grpSp>
            <p:grpSp>
              <p:nvGrpSpPr>
                <p:cNvPr id="455" name="Group 454"/>
                <p:cNvGrpSpPr/>
                <p:nvPr/>
              </p:nvGrpSpPr>
              <p:grpSpPr>
                <a:xfrm>
                  <a:off x="9424447" y="577087"/>
                  <a:ext cx="936409" cy="809646"/>
                  <a:chOff x="9424447" y="1379727"/>
                  <a:chExt cx="936409" cy="809646"/>
                </a:xfrm>
              </p:grpSpPr>
              <p:cxnSp>
                <p:nvCxnSpPr>
                  <p:cNvPr id="565" name="Elbow Connector 106"/>
                  <p:cNvCxnSpPr/>
                  <p:nvPr/>
                </p:nvCxnSpPr>
                <p:spPr>
                  <a:xfrm flipH="1">
                    <a:off x="9777142" y="1756014"/>
                    <a:ext cx="655" cy="433359"/>
                  </a:xfrm>
                  <a:prstGeom prst="straightConnector1">
                    <a:avLst/>
                  </a:prstGeom>
                  <a:noFill/>
                  <a:ln w="12700" cap="flat" cmpd="sng" algn="ctr">
                    <a:solidFill>
                      <a:srgbClr val="F30D39">
                        <a:alpha val="72000"/>
                      </a:srgbClr>
                    </a:solidFill>
                    <a:prstDash val="solid"/>
                    <a:miter lim="800000"/>
                    <a:tailEnd type="triangle"/>
                  </a:ln>
                  <a:effectLst/>
                </p:spPr>
              </p:cxnSp>
              <p:sp>
                <p:nvSpPr>
                  <p:cNvPr id="566" name="TextBox 565"/>
                  <p:cNvSpPr txBox="1"/>
                  <p:nvPr/>
                </p:nvSpPr>
                <p:spPr>
                  <a:xfrm>
                    <a:off x="9424447" y="1379727"/>
                    <a:ext cx="936409" cy="3693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latin typeface="Calibri" panose="020F0502020204030204"/>
                        <a:ea typeface="+mn-ea"/>
                        <a:cs typeface="+mn-cs"/>
                      </a:rPr>
                      <a:t>7 Nov Poster Submission</a:t>
                    </a:r>
                  </a:p>
                </p:txBody>
              </p:sp>
            </p:grpSp>
            <p:grpSp>
              <p:nvGrpSpPr>
                <p:cNvPr id="456" name="Group 455"/>
                <p:cNvGrpSpPr/>
                <p:nvPr/>
              </p:nvGrpSpPr>
              <p:grpSpPr>
                <a:xfrm>
                  <a:off x="10772482" y="54039"/>
                  <a:ext cx="1045392" cy="1095665"/>
                  <a:chOff x="10772482" y="856679"/>
                  <a:chExt cx="1045392" cy="1095665"/>
                </a:xfrm>
              </p:grpSpPr>
              <p:sp>
                <p:nvSpPr>
                  <p:cNvPr id="563" name="TextBox 562"/>
                  <p:cNvSpPr txBox="1"/>
                  <p:nvPr/>
                </p:nvSpPr>
                <p:spPr>
                  <a:xfrm>
                    <a:off x="10772482" y="856679"/>
                    <a:ext cx="1045392" cy="2308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900" b="0" i="1" u="none" strike="noStrike" kern="0" cap="none" spc="0" normalizeH="0" baseline="0" noProof="0" dirty="0">
                        <a:ln>
                          <a:noFill/>
                        </a:ln>
                        <a:solidFill>
                          <a:prstClr val="white"/>
                        </a:solidFill>
                        <a:effectLst/>
                        <a:uLnTx/>
                        <a:uFillTx/>
                        <a:latin typeface="Calibri" panose="020F0502020204030204"/>
                        <a:ea typeface="+mn-ea"/>
                        <a:cs typeface="+mn-cs"/>
                      </a:rPr>
                      <a:t>21 -30 Nov Finals</a:t>
                    </a:r>
                  </a:p>
                </p:txBody>
              </p:sp>
              <p:cxnSp>
                <p:nvCxnSpPr>
                  <p:cNvPr id="564" name="Elbow Connector 106"/>
                  <p:cNvCxnSpPr>
                    <a:endCxn id="592" idx="0"/>
                  </p:cNvCxnSpPr>
                  <p:nvPr/>
                </p:nvCxnSpPr>
                <p:spPr>
                  <a:xfrm>
                    <a:off x="11284391" y="1106359"/>
                    <a:ext cx="12089" cy="845985"/>
                  </a:xfrm>
                  <a:prstGeom prst="straightConnector1">
                    <a:avLst/>
                  </a:prstGeom>
                  <a:noFill/>
                  <a:ln w="12700" cap="flat" cmpd="sng" algn="ctr">
                    <a:solidFill>
                      <a:srgbClr val="F30D39">
                        <a:alpha val="72000"/>
                      </a:srgbClr>
                    </a:solidFill>
                    <a:prstDash val="solid"/>
                    <a:miter lim="800000"/>
                    <a:tailEnd type="triangle"/>
                  </a:ln>
                  <a:effectLst/>
                </p:spPr>
              </p:cxnSp>
            </p:grpSp>
            <p:grpSp>
              <p:nvGrpSpPr>
                <p:cNvPr id="457" name="Group 456"/>
                <p:cNvGrpSpPr/>
                <p:nvPr/>
              </p:nvGrpSpPr>
              <p:grpSpPr>
                <a:xfrm>
                  <a:off x="3030074" y="697368"/>
                  <a:ext cx="588329" cy="664175"/>
                  <a:chOff x="2262198" y="942016"/>
                  <a:chExt cx="588329" cy="630680"/>
                </a:xfrm>
              </p:grpSpPr>
              <p:sp>
                <p:nvSpPr>
                  <p:cNvPr id="561" name="TextBox 560"/>
                  <p:cNvSpPr txBox="1"/>
                  <p:nvPr/>
                </p:nvSpPr>
                <p:spPr>
                  <a:xfrm>
                    <a:off x="2262198" y="942016"/>
                    <a:ext cx="588329" cy="3693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latin typeface="Calibri" panose="020F0502020204030204"/>
                        <a:ea typeface="+mn-ea"/>
                        <a:cs typeface="+mn-cs"/>
                      </a:rPr>
                      <a:t>15 June Proposal</a:t>
                    </a:r>
                  </a:p>
                </p:txBody>
              </p:sp>
              <p:cxnSp>
                <p:nvCxnSpPr>
                  <p:cNvPr id="562" name="Elbow Connector 106"/>
                  <p:cNvCxnSpPr>
                    <a:stCxn id="561" idx="2"/>
                  </p:cNvCxnSpPr>
                  <p:nvPr/>
                </p:nvCxnSpPr>
                <p:spPr>
                  <a:xfrm>
                    <a:off x="2556363" y="1286559"/>
                    <a:ext cx="1813" cy="286137"/>
                  </a:xfrm>
                  <a:prstGeom prst="straightConnector1">
                    <a:avLst/>
                  </a:prstGeom>
                  <a:noFill/>
                  <a:ln w="12700" cap="flat" cmpd="sng" algn="ctr">
                    <a:solidFill>
                      <a:srgbClr val="F30D39">
                        <a:alpha val="72000"/>
                      </a:srgbClr>
                    </a:solidFill>
                    <a:prstDash val="solid"/>
                    <a:miter lim="800000"/>
                    <a:tailEnd type="triangle"/>
                  </a:ln>
                  <a:effectLst/>
                </p:spPr>
              </p:cxnSp>
            </p:grpSp>
            <p:cxnSp>
              <p:nvCxnSpPr>
                <p:cNvPr id="458" name="Straight Connector 217"/>
                <p:cNvCxnSpPr>
                  <a:stCxn id="644" idx="4"/>
                  <a:endCxn id="558" idx="0"/>
                </p:cNvCxnSpPr>
                <p:nvPr/>
              </p:nvCxnSpPr>
              <p:spPr>
                <a:xfrm>
                  <a:off x="1667574" y="1554586"/>
                  <a:ext cx="1555" cy="2542662"/>
                </a:xfrm>
                <a:prstGeom prst="straightConnector1">
                  <a:avLst/>
                </a:prstGeom>
                <a:noFill/>
                <a:ln w="12700" cap="flat" cmpd="sng" algn="ctr">
                  <a:solidFill>
                    <a:srgbClr val="5B9BD5"/>
                  </a:solidFill>
                  <a:prstDash val="solid"/>
                  <a:miter lim="800000"/>
                </a:ln>
                <a:effectLst/>
              </p:spPr>
            </p:cxnSp>
            <p:grpSp>
              <p:nvGrpSpPr>
                <p:cNvPr id="459" name="Group 458"/>
                <p:cNvGrpSpPr/>
                <p:nvPr/>
              </p:nvGrpSpPr>
              <p:grpSpPr>
                <a:xfrm>
                  <a:off x="538069" y="1874018"/>
                  <a:ext cx="1069601" cy="1555082"/>
                  <a:chOff x="-11342" y="2326566"/>
                  <a:chExt cx="1069601" cy="1555082"/>
                </a:xfrm>
              </p:grpSpPr>
              <p:sp>
                <p:nvSpPr>
                  <p:cNvPr id="559" name="Rounded Rectangle 558"/>
                  <p:cNvSpPr/>
                  <p:nvPr/>
                </p:nvSpPr>
                <p:spPr>
                  <a:xfrm>
                    <a:off x="-11342" y="2326566"/>
                    <a:ext cx="106960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a:t>
                    </a:r>
                    <a:r>
                      <a:rPr kumimoji="0" lang="en-SG" sz="800" b="0" i="0" u="none" strike="noStrike" kern="0" cap="none" spc="0" normalizeH="0" baseline="30000" noProof="0" dirty="0">
                        <a:ln>
                          <a:noFill/>
                        </a:ln>
                        <a:solidFill>
                          <a:prstClr val="black"/>
                        </a:solidFill>
                        <a:effectLst/>
                        <a:uLnTx/>
                        <a:uFillTx/>
                      </a:rPr>
                      <a:t>st</a:t>
                    </a:r>
                    <a:r>
                      <a:rPr kumimoji="0" lang="en-SG" sz="800" b="0" i="0" u="none" strike="noStrike" kern="0" cap="none" spc="0" normalizeH="0" baseline="0" noProof="0" dirty="0">
                        <a:ln>
                          <a:noFill/>
                        </a:ln>
                        <a:solidFill>
                          <a:prstClr val="black"/>
                        </a:solidFill>
                        <a:effectLst/>
                        <a:uLnTx/>
                        <a:uFillTx/>
                      </a:rPr>
                      <a:t> Apr – 2</a:t>
                    </a:r>
                    <a:r>
                      <a:rPr kumimoji="0" lang="en-SG" sz="800" b="0" i="0" u="none" strike="noStrike" kern="0" cap="none" spc="0" normalizeH="0" baseline="30000" noProof="0" dirty="0">
                        <a:ln>
                          <a:noFill/>
                        </a:ln>
                        <a:solidFill>
                          <a:prstClr val="black"/>
                        </a:solidFill>
                        <a:effectLst/>
                        <a:uLnTx/>
                        <a:uFillTx/>
                      </a:rPr>
                      <a:t>nd</a:t>
                    </a:r>
                    <a:r>
                      <a:rPr kumimoji="0" lang="en-SG" sz="800" b="0" i="0" u="none" strike="noStrike" kern="0" cap="none" spc="0" normalizeH="0" baseline="0" noProof="0" dirty="0">
                        <a:ln>
                          <a:noFill/>
                        </a:ln>
                        <a:solidFill>
                          <a:prstClr val="black"/>
                        </a:solidFill>
                        <a:effectLst/>
                        <a:uLnTx/>
                        <a:uFillTx/>
                      </a:rPr>
                      <a:t> May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(32 days)</a:t>
                    </a:r>
                  </a:p>
                </p:txBody>
              </p:sp>
              <p:sp>
                <p:nvSpPr>
                  <p:cNvPr id="560" name="TextBox 559"/>
                  <p:cNvSpPr txBox="1"/>
                  <p:nvPr/>
                </p:nvSpPr>
                <p:spPr>
                  <a:xfrm>
                    <a:off x="-8708" y="2865985"/>
                    <a:ext cx="1064333" cy="1015663"/>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Requirement gathering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Plan deliverables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Finals hiatus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First sponsor meeting preparation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First sponsor meeting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Research &amp; learn android app development</a:t>
                    </a:r>
                  </a:p>
                </p:txBody>
              </p:sp>
            </p:grpSp>
            <p:grpSp>
              <p:nvGrpSpPr>
                <p:cNvPr id="460" name="Group 459"/>
                <p:cNvGrpSpPr/>
                <p:nvPr/>
              </p:nvGrpSpPr>
              <p:grpSpPr>
                <a:xfrm>
                  <a:off x="1148996" y="4097248"/>
                  <a:ext cx="1035552" cy="1371173"/>
                  <a:chOff x="599585" y="4549796"/>
                  <a:chExt cx="1035552" cy="1371173"/>
                </a:xfrm>
              </p:grpSpPr>
              <p:sp>
                <p:nvSpPr>
                  <p:cNvPr id="557" name="TextBox 556"/>
                  <p:cNvSpPr txBox="1"/>
                  <p:nvPr/>
                </p:nvSpPr>
                <p:spPr>
                  <a:xfrm>
                    <a:off x="599585" y="5089972"/>
                    <a:ext cx="1030839" cy="830997"/>
                  </a:xfrm>
                  <a:prstGeom prst="rect">
                    <a:avLst/>
                  </a:prstGeom>
                  <a:solidFill>
                    <a:srgbClr val="E7E6E6">
                      <a:alpha val="80000"/>
                    </a:srgbClr>
                  </a:solidFill>
                </p:spPr>
                <p:txBody>
                  <a:bodyPr wrap="square" rtlCol="0">
                    <a:spAutoFit/>
                  </a:bodyPr>
                  <a:lstStyle/>
                  <a:p>
                    <a:pPr marL="171450" marR="0" lvl="0" indent="-171450" defTabSz="91440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Review / test team Vulcan’s work (previous team)</a:t>
                    </a:r>
                  </a:p>
                  <a:p>
                    <a:pPr marL="171450" marR="0" lvl="0" indent="-171450" defTabSz="91440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Plan iterations/ schedule</a:t>
                    </a:r>
                  </a:p>
                  <a:p>
                    <a:pPr marL="171450" marR="0" lvl="0" indent="-171450" defTabSz="914400" eaLnBrk="1" fontAlgn="t"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Research &amp; learn about hardware integration</a:t>
                    </a:r>
                  </a:p>
                </p:txBody>
              </p:sp>
              <p:sp>
                <p:nvSpPr>
                  <p:cNvPr id="558" name="Rounded Rectangle 557"/>
                  <p:cNvSpPr/>
                  <p:nvPr/>
                </p:nvSpPr>
                <p:spPr>
                  <a:xfrm>
                    <a:off x="604298" y="4549796"/>
                    <a:ext cx="1030839" cy="52474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3</a:t>
                    </a:r>
                    <a:r>
                      <a:rPr kumimoji="0" lang="en-SG" sz="800" b="0" i="0" u="none" strike="noStrike" kern="0" cap="none" spc="0" normalizeH="0" baseline="30000" noProof="0" dirty="0">
                        <a:ln>
                          <a:noFill/>
                        </a:ln>
                        <a:solidFill>
                          <a:prstClr val="black"/>
                        </a:solidFill>
                        <a:effectLst/>
                        <a:uLnTx/>
                        <a:uFillTx/>
                      </a:rPr>
                      <a:t>rd</a:t>
                    </a:r>
                    <a:r>
                      <a:rPr kumimoji="0" lang="en-SG" sz="800" b="0" i="0" u="none" strike="noStrike" kern="0" cap="none" spc="0" normalizeH="0" baseline="0" noProof="0" dirty="0">
                        <a:ln>
                          <a:noFill/>
                        </a:ln>
                        <a:solidFill>
                          <a:prstClr val="black"/>
                        </a:solidFill>
                        <a:effectLst/>
                        <a:uLnTx/>
                        <a:uFillTx/>
                      </a:rPr>
                      <a:t> May -  25</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May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(23 days)</a:t>
                    </a:r>
                  </a:p>
                </p:txBody>
              </p:sp>
            </p:grpSp>
            <p:grpSp>
              <p:nvGrpSpPr>
                <p:cNvPr id="461" name="Group 460"/>
                <p:cNvGrpSpPr/>
                <p:nvPr/>
              </p:nvGrpSpPr>
              <p:grpSpPr>
                <a:xfrm>
                  <a:off x="2225658" y="4111583"/>
                  <a:ext cx="1557408" cy="1561898"/>
                  <a:chOff x="1970946" y="4548141"/>
                  <a:chExt cx="1557408" cy="1561898"/>
                </a:xfrm>
              </p:grpSpPr>
              <p:sp>
                <p:nvSpPr>
                  <p:cNvPr id="554" name="TextBox 553"/>
                  <p:cNvSpPr txBox="1"/>
                  <p:nvPr/>
                </p:nvSpPr>
                <p:spPr>
                  <a:xfrm>
                    <a:off x="1973920" y="5073158"/>
                    <a:ext cx="1554433" cy="738664"/>
                  </a:xfrm>
                  <a:prstGeom prst="rect">
                    <a:avLst/>
                  </a:prstGeom>
                  <a:solidFill>
                    <a:srgbClr val="FFC00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Feedback Module (#2)</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Calculate and compare user’s post-program survey results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6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User Module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View post-program tabulated graphical and statistical feedback </a:t>
                    </a:r>
                  </a:p>
                </p:txBody>
              </p:sp>
              <p:sp>
                <p:nvSpPr>
                  <p:cNvPr id="555" name="Rounded Rectangle 554"/>
                  <p:cNvSpPr/>
                  <p:nvPr/>
                </p:nvSpPr>
                <p:spPr>
                  <a:xfrm>
                    <a:off x="1973921" y="4548141"/>
                    <a:ext cx="1550166"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11</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June – 2</a:t>
                    </a:r>
                    <a:r>
                      <a:rPr kumimoji="0" lang="en-SG" sz="800" b="0" i="0" u="none" strike="noStrike" kern="0" cap="none" spc="0" normalizeH="0" baseline="30000" noProof="0" dirty="0">
                        <a:ln>
                          <a:noFill/>
                        </a:ln>
                        <a:solidFill>
                          <a:prstClr val="black"/>
                        </a:solidFill>
                        <a:effectLst/>
                        <a:uLnTx/>
                        <a:uFillTx/>
                      </a:rPr>
                      <a:t>nd</a:t>
                    </a:r>
                    <a:r>
                      <a:rPr kumimoji="0" lang="en-SG" sz="800" b="0" i="0" u="none" strike="noStrike" kern="0" cap="none" spc="0" normalizeH="0" baseline="0" noProof="0" dirty="0">
                        <a:ln>
                          <a:noFill/>
                        </a:ln>
                        <a:solidFill>
                          <a:prstClr val="black"/>
                        </a:solidFill>
                        <a:effectLst/>
                        <a:uLnTx/>
                        <a:uFillTx/>
                      </a:rPr>
                      <a:t> July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(22 days)</a:t>
                    </a:r>
                  </a:p>
                </p:txBody>
              </p:sp>
              <p:sp>
                <p:nvSpPr>
                  <p:cNvPr id="556" name="TextBox 555"/>
                  <p:cNvSpPr txBox="1"/>
                  <p:nvPr/>
                </p:nvSpPr>
                <p:spPr>
                  <a:xfrm>
                    <a:off x="1970946" y="5833040"/>
                    <a:ext cx="1557408" cy="276999"/>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grpSp>
              <p:nvGrpSpPr>
                <p:cNvPr id="462" name="Group 461"/>
                <p:cNvGrpSpPr/>
                <p:nvPr/>
              </p:nvGrpSpPr>
              <p:grpSpPr>
                <a:xfrm>
                  <a:off x="1735948" y="1874286"/>
                  <a:ext cx="1263870" cy="1953351"/>
                  <a:chOff x="1186537" y="2326834"/>
                  <a:chExt cx="1263870" cy="1953351"/>
                </a:xfrm>
              </p:grpSpPr>
              <p:sp>
                <p:nvSpPr>
                  <p:cNvPr id="551" name="Rounded Rectangle 550"/>
                  <p:cNvSpPr/>
                  <p:nvPr/>
                </p:nvSpPr>
                <p:spPr>
                  <a:xfrm>
                    <a:off x="1192084" y="2326834"/>
                    <a:ext cx="1258323"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26</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May – 10</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June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(16 days)</a:t>
                    </a:r>
                  </a:p>
                </p:txBody>
              </p:sp>
              <p:sp>
                <p:nvSpPr>
                  <p:cNvPr id="552" name="TextBox 551"/>
                  <p:cNvSpPr txBox="1"/>
                  <p:nvPr/>
                </p:nvSpPr>
                <p:spPr>
                  <a:xfrm>
                    <a:off x="1188104" y="3155540"/>
                    <a:ext cx="1255554" cy="738664"/>
                  </a:xfrm>
                  <a:prstGeom prst="rect">
                    <a:avLst/>
                  </a:prstGeom>
                  <a:solidFill>
                    <a:srgbClr val="FFC00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Feedback module (#1)</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Select no. of variables/items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Select type of graphical presentations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Select type of variables to display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Assign to program</a:t>
                    </a:r>
                  </a:p>
                </p:txBody>
              </p:sp>
              <p:sp>
                <p:nvSpPr>
                  <p:cNvPr id="553" name="TextBox 552"/>
                  <p:cNvSpPr txBox="1"/>
                  <p:nvPr/>
                </p:nvSpPr>
                <p:spPr>
                  <a:xfrm>
                    <a:off x="1186537" y="3910853"/>
                    <a:ext cx="1253588"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grpSp>
              <p:nvGrpSpPr>
                <p:cNvPr id="463" name="Group 462"/>
                <p:cNvGrpSpPr/>
                <p:nvPr/>
              </p:nvGrpSpPr>
              <p:grpSpPr>
                <a:xfrm>
                  <a:off x="3302240" y="63542"/>
                  <a:ext cx="682973" cy="1104741"/>
                  <a:chOff x="2752829" y="526250"/>
                  <a:chExt cx="682973" cy="1104741"/>
                </a:xfrm>
              </p:grpSpPr>
              <p:sp>
                <p:nvSpPr>
                  <p:cNvPr id="549" name="TextBox 548"/>
                  <p:cNvSpPr txBox="1"/>
                  <p:nvPr/>
                </p:nvSpPr>
                <p:spPr>
                  <a:xfrm>
                    <a:off x="2752829" y="526250"/>
                    <a:ext cx="682973" cy="369332"/>
                  </a:xfrm>
                  <a:prstGeom prst="rect">
                    <a:avLst/>
                  </a:prstGeom>
                  <a:solidFill>
                    <a:srgbClr val="4472C4">
                      <a:lumMod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solidFill>
                          <a:prstClr val="white"/>
                        </a:solidFill>
                        <a:effectLst/>
                        <a:uLnTx/>
                        <a:uFillTx/>
                      </a:rPr>
                      <a:t>User Testing #1</a:t>
                    </a:r>
                  </a:p>
                </p:txBody>
              </p:sp>
              <p:cxnSp>
                <p:nvCxnSpPr>
                  <p:cNvPr id="550" name="Elbow Connector 106"/>
                  <p:cNvCxnSpPr>
                    <a:stCxn id="549" idx="2"/>
                    <a:endCxn id="636" idx="0"/>
                  </p:cNvCxnSpPr>
                  <p:nvPr/>
                </p:nvCxnSpPr>
                <p:spPr>
                  <a:xfrm>
                    <a:off x="3094316" y="895582"/>
                    <a:ext cx="4267" cy="735409"/>
                  </a:xfrm>
                  <a:prstGeom prst="straightConnector1">
                    <a:avLst/>
                  </a:prstGeom>
                  <a:noFill/>
                  <a:ln w="12700" cap="flat" cmpd="sng" algn="ctr">
                    <a:solidFill>
                      <a:srgbClr val="2F5597"/>
                    </a:solidFill>
                    <a:prstDash val="solid"/>
                    <a:miter lim="800000"/>
                    <a:tailEnd type="triangle"/>
                  </a:ln>
                  <a:effectLst/>
                </p:spPr>
              </p:cxnSp>
            </p:grpSp>
            <p:cxnSp>
              <p:nvCxnSpPr>
                <p:cNvPr id="464" name="Straight Connector 217"/>
                <p:cNvCxnSpPr>
                  <a:stCxn id="640" idx="4"/>
                  <a:endCxn id="551" idx="0"/>
                </p:cNvCxnSpPr>
                <p:nvPr/>
              </p:nvCxnSpPr>
              <p:spPr>
                <a:xfrm>
                  <a:off x="2369930" y="1578156"/>
                  <a:ext cx="727" cy="296130"/>
                </a:xfrm>
                <a:prstGeom prst="straightConnector1">
                  <a:avLst/>
                </a:prstGeom>
                <a:noFill/>
                <a:ln w="12700" cap="flat" cmpd="sng" algn="ctr">
                  <a:solidFill>
                    <a:srgbClr val="5B9BD5"/>
                  </a:solidFill>
                  <a:prstDash val="solid"/>
                  <a:miter lim="800000"/>
                </a:ln>
                <a:effectLst/>
              </p:spPr>
            </p:cxnSp>
            <p:grpSp>
              <p:nvGrpSpPr>
                <p:cNvPr id="465" name="Group 464"/>
                <p:cNvGrpSpPr/>
                <p:nvPr/>
              </p:nvGrpSpPr>
              <p:grpSpPr>
                <a:xfrm>
                  <a:off x="3808159" y="4108669"/>
                  <a:ext cx="1270478" cy="2757120"/>
                  <a:chOff x="3258748" y="4561217"/>
                  <a:chExt cx="1270478" cy="2757120"/>
                </a:xfrm>
              </p:grpSpPr>
              <p:sp>
                <p:nvSpPr>
                  <p:cNvPr id="545" name="TextBox 544"/>
                  <p:cNvSpPr txBox="1"/>
                  <p:nvPr/>
                </p:nvSpPr>
                <p:spPr>
                  <a:xfrm>
                    <a:off x="3258748" y="5383211"/>
                    <a:ext cx="1266813" cy="1570071"/>
                  </a:xfrm>
                  <a:prstGeom prst="rect">
                    <a:avLst/>
                  </a:prstGeom>
                  <a:solidFill>
                    <a:srgbClr val="FFC00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Survey Generation Module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Combine post &amp; beeper survey generation page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Create new survey questions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Search and retrieve past survey questions for users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Allocate survey questions to display in post/beeper survey</a:t>
                    </a:r>
                    <a:endParaRPr kumimoji="0" lang="en-SG" sz="600" b="1" i="0" u="sng"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Database Revamp</a:t>
                    </a:r>
                    <a:endParaRPr kumimoji="0" lang="en-SG" sz="600" b="0" i="0" u="none"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Database redesign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Change relevant DAO</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Establish connection between mobile &amp; web app</a:t>
                    </a:r>
                  </a:p>
                </p:txBody>
              </p:sp>
              <p:sp>
                <p:nvSpPr>
                  <p:cNvPr id="546" name="Rounded Rectangle 545"/>
                  <p:cNvSpPr/>
                  <p:nvPr/>
                </p:nvSpPr>
                <p:spPr>
                  <a:xfrm>
                    <a:off x="3259361" y="4561217"/>
                    <a:ext cx="1269865"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19</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July – 1</a:t>
                    </a:r>
                    <a:r>
                      <a:rPr kumimoji="0" lang="en-SG" sz="800" b="0" i="0" u="none" strike="noStrike" kern="0" cap="none" spc="0" normalizeH="0" baseline="30000" noProof="0" dirty="0">
                        <a:ln>
                          <a:noFill/>
                        </a:ln>
                        <a:solidFill>
                          <a:prstClr val="black"/>
                        </a:solidFill>
                        <a:effectLst/>
                        <a:uLnTx/>
                        <a:uFillTx/>
                      </a:rPr>
                      <a:t>st</a:t>
                    </a:r>
                    <a:r>
                      <a:rPr kumimoji="0" lang="en-SG" sz="800" b="0" i="0" u="none" strike="noStrike" kern="0" cap="none" spc="0" normalizeH="0" baseline="0" noProof="0" dirty="0">
                        <a:ln>
                          <a:noFill/>
                        </a:ln>
                        <a:solidFill>
                          <a:prstClr val="black"/>
                        </a:solidFill>
                        <a:effectLst/>
                        <a:uLnTx/>
                        <a:uFillTx/>
                      </a:rPr>
                      <a:t> Aug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(14 days)</a:t>
                    </a:r>
                  </a:p>
                </p:txBody>
              </p:sp>
              <p:sp>
                <p:nvSpPr>
                  <p:cNvPr id="547" name="TextBox 546"/>
                  <p:cNvSpPr txBox="1"/>
                  <p:nvPr/>
                </p:nvSpPr>
                <p:spPr>
                  <a:xfrm>
                    <a:off x="3259148" y="5089178"/>
                    <a:ext cx="1270077"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00" b="0" i="0" u="none" strike="noStrike" kern="0" cap="none" spc="0" normalizeH="0" baseline="0" noProof="0" dirty="0">
                        <a:ln>
                          <a:noFill/>
                        </a:ln>
                        <a:solidFill>
                          <a:prstClr val="black"/>
                        </a:solidFill>
                        <a:effectLst/>
                        <a:uLnTx/>
                        <a:uFillTx/>
                      </a:rPr>
                      <a:t>Implementation</a:t>
                    </a:r>
                    <a:r>
                      <a:rPr kumimoji="0" lang="fr-FR" sz="600" b="0" i="0" u="none" strike="noStrike" kern="0" cap="none" spc="0" normalizeH="0" baseline="0" noProof="0" dirty="0">
                        <a:ln>
                          <a:noFill/>
                        </a:ln>
                        <a:solidFill>
                          <a:prstClr val="black"/>
                        </a:solidFill>
                        <a:effectLst/>
                        <a:uLnTx/>
                        <a:uFillTx/>
                      </a:rPr>
                      <a:t> of change requests </a:t>
                    </a:r>
                    <a:endParaRPr kumimoji="0" lang="en-SG" sz="600" b="0" i="0" u="none" strike="noStrike" kern="0" cap="none" spc="0" normalizeH="0" baseline="0" noProof="0" dirty="0">
                      <a:ln>
                        <a:noFill/>
                      </a:ln>
                      <a:solidFill>
                        <a:prstClr val="black"/>
                      </a:solidFill>
                      <a:effectLst/>
                      <a:uLnTx/>
                      <a:uFillTx/>
                    </a:endParaRPr>
                  </a:p>
                </p:txBody>
              </p:sp>
              <p:sp>
                <p:nvSpPr>
                  <p:cNvPr id="548" name="TextBox 547"/>
                  <p:cNvSpPr txBox="1"/>
                  <p:nvPr/>
                </p:nvSpPr>
                <p:spPr>
                  <a:xfrm>
                    <a:off x="3258748" y="6949005"/>
                    <a:ext cx="1269865"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cxnSp>
              <p:nvCxnSpPr>
                <p:cNvPr id="466" name="Straight Connector 217"/>
                <p:cNvCxnSpPr>
                  <a:stCxn id="636" idx="4"/>
                  <a:endCxn id="528" idx="0"/>
                </p:cNvCxnSpPr>
                <p:nvPr/>
              </p:nvCxnSpPr>
              <p:spPr>
                <a:xfrm>
                  <a:off x="3647994" y="1566649"/>
                  <a:ext cx="3397" cy="302197"/>
                </a:xfrm>
                <a:prstGeom prst="straightConnector1">
                  <a:avLst/>
                </a:prstGeom>
                <a:noFill/>
                <a:ln w="12700" cap="flat" cmpd="sng" algn="ctr">
                  <a:solidFill>
                    <a:srgbClr val="5B9BD5"/>
                  </a:solidFill>
                  <a:prstDash val="solid"/>
                  <a:miter lim="800000"/>
                </a:ln>
                <a:effectLst/>
              </p:spPr>
            </p:cxnSp>
            <p:grpSp>
              <p:nvGrpSpPr>
                <p:cNvPr id="467" name="Group 466"/>
                <p:cNvGrpSpPr/>
                <p:nvPr/>
              </p:nvGrpSpPr>
              <p:grpSpPr>
                <a:xfrm>
                  <a:off x="4490364" y="51289"/>
                  <a:ext cx="682973" cy="1094581"/>
                  <a:chOff x="2682147" y="526250"/>
                  <a:chExt cx="682973" cy="1094581"/>
                </a:xfrm>
              </p:grpSpPr>
              <p:sp>
                <p:nvSpPr>
                  <p:cNvPr id="543" name="TextBox 542"/>
                  <p:cNvSpPr txBox="1"/>
                  <p:nvPr/>
                </p:nvSpPr>
                <p:spPr>
                  <a:xfrm>
                    <a:off x="2682147" y="526250"/>
                    <a:ext cx="682973" cy="369332"/>
                  </a:xfrm>
                  <a:prstGeom prst="rect">
                    <a:avLst/>
                  </a:prstGeom>
                  <a:solidFill>
                    <a:srgbClr val="4472C4">
                      <a:lumMod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solidFill>
                          <a:prstClr val="white"/>
                        </a:solidFill>
                        <a:effectLst/>
                        <a:uLnTx/>
                        <a:uFillTx/>
                      </a:rPr>
                      <a:t>User Testing #2</a:t>
                    </a:r>
                  </a:p>
                </p:txBody>
              </p:sp>
              <p:cxnSp>
                <p:nvCxnSpPr>
                  <p:cNvPr id="544" name="Elbow Connector 106"/>
                  <p:cNvCxnSpPr>
                    <a:stCxn id="543" idx="2"/>
                  </p:cNvCxnSpPr>
                  <p:nvPr/>
                </p:nvCxnSpPr>
                <p:spPr>
                  <a:xfrm>
                    <a:off x="3023634" y="895582"/>
                    <a:ext cx="5504" cy="725249"/>
                  </a:xfrm>
                  <a:prstGeom prst="straightConnector1">
                    <a:avLst/>
                  </a:prstGeom>
                  <a:noFill/>
                  <a:ln w="12700" cap="flat" cmpd="sng" algn="ctr">
                    <a:solidFill>
                      <a:srgbClr val="2F5597"/>
                    </a:solidFill>
                    <a:prstDash val="solid"/>
                    <a:miter lim="800000"/>
                    <a:tailEnd type="triangle"/>
                  </a:ln>
                  <a:effectLst/>
                </p:spPr>
              </p:cxnSp>
            </p:grpSp>
            <p:cxnSp>
              <p:nvCxnSpPr>
                <p:cNvPr id="468" name="Straight Connector 217"/>
                <p:cNvCxnSpPr>
                  <a:stCxn id="628" idx="4"/>
                  <a:endCxn id="499" idx="0"/>
                </p:cNvCxnSpPr>
                <p:nvPr/>
              </p:nvCxnSpPr>
              <p:spPr>
                <a:xfrm flipH="1">
                  <a:off x="4831851" y="1550390"/>
                  <a:ext cx="2082" cy="321842"/>
                </a:xfrm>
                <a:prstGeom prst="straightConnector1">
                  <a:avLst/>
                </a:prstGeom>
                <a:noFill/>
                <a:ln w="12700" cap="flat" cmpd="sng" algn="ctr">
                  <a:solidFill>
                    <a:srgbClr val="5B9BD5"/>
                  </a:solidFill>
                  <a:prstDash val="solid"/>
                  <a:miter lim="800000"/>
                </a:ln>
                <a:effectLst/>
              </p:spPr>
            </p:cxnSp>
            <p:grpSp>
              <p:nvGrpSpPr>
                <p:cNvPr id="469" name="Group 468"/>
                <p:cNvGrpSpPr/>
                <p:nvPr/>
              </p:nvGrpSpPr>
              <p:grpSpPr>
                <a:xfrm>
                  <a:off x="5437955" y="1872232"/>
                  <a:ext cx="1472334" cy="1606460"/>
                  <a:chOff x="5437955" y="2664712"/>
                  <a:chExt cx="1472334" cy="1606460"/>
                </a:xfrm>
              </p:grpSpPr>
              <p:sp>
                <p:nvSpPr>
                  <p:cNvPr id="540" name="Rounded Rectangle 539"/>
                  <p:cNvSpPr/>
                  <p:nvPr/>
                </p:nvSpPr>
                <p:spPr>
                  <a:xfrm>
                    <a:off x="5437955" y="2664712"/>
                    <a:ext cx="1472334"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30</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Aug – 12</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Sep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41" name="TextBox 540"/>
                  <p:cNvSpPr txBox="1"/>
                  <p:nvPr/>
                </p:nvSpPr>
                <p:spPr>
                  <a:xfrm>
                    <a:off x="5441334" y="3679241"/>
                    <a:ext cx="1468955" cy="276999"/>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sp>
                <p:nvSpPr>
                  <p:cNvPr id="542" name="TextBox 541"/>
                  <p:cNvSpPr txBox="1"/>
                  <p:nvPr/>
                </p:nvSpPr>
                <p:spPr>
                  <a:xfrm>
                    <a:off x="5441334" y="3976784"/>
                    <a:ext cx="1467103" cy="294388"/>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grpSp>
            <p:grpSp>
              <p:nvGrpSpPr>
                <p:cNvPr id="470" name="Group 469"/>
                <p:cNvGrpSpPr/>
                <p:nvPr/>
              </p:nvGrpSpPr>
              <p:grpSpPr>
                <a:xfrm>
                  <a:off x="5123855" y="4101058"/>
                  <a:ext cx="1167346" cy="1693813"/>
                  <a:chOff x="5123855" y="4893538"/>
                  <a:chExt cx="1167346" cy="1693813"/>
                </a:xfrm>
              </p:grpSpPr>
              <p:sp>
                <p:nvSpPr>
                  <p:cNvPr id="536" name="Rounded Rectangle 535"/>
                  <p:cNvSpPr/>
                  <p:nvPr/>
                </p:nvSpPr>
                <p:spPr>
                  <a:xfrm>
                    <a:off x="5127440" y="4893538"/>
                    <a:ext cx="116376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16</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Aug – 29</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Aug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37" name="TextBox 536"/>
                  <p:cNvSpPr txBox="1"/>
                  <p:nvPr/>
                </p:nvSpPr>
                <p:spPr>
                  <a:xfrm>
                    <a:off x="5129589" y="5434424"/>
                    <a:ext cx="1161612" cy="461665"/>
                  </a:xfrm>
                  <a:prstGeom prst="rect">
                    <a:avLst/>
                  </a:prstGeom>
                  <a:solidFill>
                    <a:srgbClr val="92D05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Preview Module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Preview graphical and statistical feedback charts/graphs</a:t>
                    </a:r>
                  </a:p>
                </p:txBody>
              </p:sp>
              <p:sp>
                <p:nvSpPr>
                  <p:cNvPr id="538" name="TextBox 537"/>
                  <p:cNvSpPr txBox="1"/>
                  <p:nvPr/>
                </p:nvSpPr>
                <p:spPr>
                  <a:xfrm>
                    <a:off x="5123855" y="6310352"/>
                    <a:ext cx="1167346"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sp>
                <p:nvSpPr>
                  <p:cNvPr id="539" name="TextBox 538"/>
                  <p:cNvSpPr txBox="1"/>
                  <p:nvPr/>
                </p:nvSpPr>
                <p:spPr>
                  <a:xfrm>
                    <a:off x="5123855" y="5919459"/>
                    <a:ext cx="1167346"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grpSp>
              <p:nvGrpSpPr>
                <p:cNvPr id="471" name="Group 470"/>
                <p:cNvGrpSpPr/>
                <p:nvPr/>
              </p:nvGrpSpPr>
              <p:grpSpPr>
                <a:xfrm>
                  <a:off x="6331719" y="4095201"/>
                  <a:ext cx="1240741" cy="1703217"/>
                  <a:chOff x="6331719" y="4887681"/>
                  <a:chExt cx="1240741" cy="1703217"/>
                </a:xfrm>
              </p:grpSpPr>
              <p:sp>
                <p:nvSpPr>
                  <p:cNvPr id="532" name="TextBox 531"/>
                  <p:cNvSpPr txBox="1"/>
                  <p:nvPr/>
                </p:nvSpPr>
                <p:spPr>
                  <a:xfrm>
                    <a:off x="6334518" y="5426432"/>
                    <a:ext cx="1232043" cy="461665"/>
                  </a:xfrm>
                  <a:prstGeom prst="rect">
                    <a:avLst/>
                  </a:prstGeom>
                  <a:solidFill>
                    <a:srgbClr val="92D05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Data Management Module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Filter user’s relational data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Download user’s relational data</a:t>
                    </a:r>
                  </a:p>
                </p:txBody>
              </p:sp>
              <p:sp>
                <p:nvSpPr>
                  <p:cNvPr id="533" name="Rounded Rectangle 532"/>
                  <p:cNvSpPr/>
                  <p:nvPr/>
                </p:nvSpPr>
                <p:spPr>
                  <a:xfrm>
                    <a:off x="6331719" y="4887681"/>
                    <a:ext cx="1234842"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13</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Sep – 26</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Sep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34" name="TextBox 533"/>
                  <p:cNvSpPr txBox="1"/>
                  <p:nvPr/>
                </p:nvSpPr>
                <p:spPr>
                  <a:xfrm>
                    <a:off x="6339210" y="6313899"/>
                    <a:ext cx="1233250"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sp>
                <p:nvSpPr>
                  <p:cNvPr id="535" name="TextBox 534"/>
                  <p:cNvSpPr txBox="1"/>
                  <p:nvPr/>
                </p:nvSpPr>
                <p:spPr>
                  <a:xfrm>
                    <a:off x="6339813" y="5914878"/>
                    <a:ext cx="1232045"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cxnSp>
              <p:nvCxnSpPr>
                <p:cNvPr id="472" name="Straight Connector 217"/>
                <p:cNvCxnSpPr>
                  <a:stCxn id="620" idx="4"/>
                  <a:endCxn id="540" idx="0"/>
                </p:cNvCxnSpPr>
                <p:nvPr/>
              </p:nvCxnSpPr>
              <p:spPr>
                <a:xfrm>
                  <a:off x="6168429" y="1557379"/>
                  <a:ext cx="5693" cy="314853"/>
                </a:xfrm>
                <a:prstGeom prst="straightConnector1">
                  <a:avLst/>
                </a:prstGeom>
                <a:noFill/>
                <a:ln w="12700" cap="flat" cmpd="sng" algn="ctr">
                  <a:solidFill>
                    <a:srgbClr val="5B9BD5"/>
                  </a:solidFill>
                  <a:prstDash val="solid"/>
                  <a:miter lim="800000"/>
                </a:ln>
                <a:effectLst/>
              </p:spPr>
            </p:cxnSp>
            <p:grpSp>
              <p:nvGrpSpPr>
                <p:cNvPr id="473" name="Group 472"/>
                <p:cNvGrpSpPr/>
                <p:nvPr/>
              </p:nvGrpSpPr>
              <p:grpSpPr>
                <a:xfrm>
                  <a:off x="3065531" y="1868846"/>
                  <a:ext cx="1173879" cy="1577820"/>
                  <a:chOff x="3065531" y="2661326"/>
                  <a:chExt cx="1173879" cy="1577820"/>
                </a:xfrm>
              </p:grpSpPr>
              <p:sp>
                <p:nvSpPr>
                  <p:cNvPr id="528" name="Rounded Rectangle 527"/>
                  <p:cNvSpPr/>
                  <p:nvPr/>
                </p:nvSpPr>
                <p:spPr>
                  <a:xfrm>
                    <a:off x="3065704" y="2661326"/>
                    <a:ext cx="1171374"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3</a:t>
                    </a:r>
                    <a:r>
                      <a:rPr kumimoji="0" lang="en-SG" sz="800" b="0" i="0" u="none" strike="noStrike" kern="0" cap="none" spc="0" normalizeH="0" baseline="30000" noProof="0" dirty="0">
                        <a:ln>
                          <a:noFill/>
                        </a:ln>
                        <a:solidFill>
                          <a:prstClr val="black"/>
                        </a:solidFill>
                        <a:effectLst/>
                        <a:uLnTx/>
                        <a:uFillTx/>
                      </a:rPr>
                      <a:t>rd</a:t>
                    </a:r>
                    <a:r>
                      <a:rPr kumimoji="0" lang="en-SG" sz="800" b="0" i="0" u="none" strike="noStrike" kern="0" cap="none" spc="0" normalizeH="0" baseline="0" noProof="0" dirty="0">
                        <a:ln>
                          <a:noFill/>
                        </a:ln>
                        <a:solidFill>
                          <a:prstClr val="black"/>
                        </a:solidFill>
                        <a:effectLst/>
                        <a:uLnTx/>
                        <a:uFillTx/>
                      </a:rPr>
                      <a:t> July – 18</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July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(16 days)</a:t>
                    </a:r>
                  </a:p>
                </p:txBody>
              </p:sp>
              <p:sp>
                <p:nvSpPr>
                  <p:cNvPr id="529" name="TextBox 528"/>
                  <p:cNvSpPr txBox="1"/>
                  <p:nvPr/>
                </p:nvSpPr>
                <p:spPr>
                  <a:xfrm>
                    <a:off x="3065941" y="3869814"/>
                    <a:ext cx="1168235"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a:t>
                    </a:r>
                  </a:p>
                </p:txBody>
              </p:sp>
              <p:sp>
                <p:nvSpPr>
                  <p:cNvPr id="530" name="TextBox 529"/>
                  <p:cNvSpPr txBox="1"/>
                  <p:nvPr/>
                </p:nvSpPr>
                <p:spPr>
                  <a:xfrm>
                    <a:off x="3065531" y="3488392"/>
                    <a:ext cx="1173879" cy="369332"/>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Discussion and implementation of change requests</a:t>
                    </a:r>
                  </a:p>
                </p:txBody>
              </p:sp>
              <p:sp>
                <p:nvSpPr>
                  <p:cNvPr id="531" name="TextBox 530"/>
                  <p:cNvSpPr txBox="1"/>
                  <p:nvPr/>
                </p:nvSpPr>
                <p:spPr>
                  <a:xfrm>
                    <a:off x="3066010" y="3198652"/>
                    <a:ext cx="1171068" cy="276999"/>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Debugging for User Testing #1</a:t>
                    </a:r>
                  </a:p>
                </p:txBody>
              </p:sp>
            </p:grpSp>
            <p:grpSp>
              <p:nvGrpSpPr>
                <p:cNvPr id="474" name="Group 473"/>
                <p:cNvGrpSpPr/>
                <p:nvPr/>
              </p:nvGrpSpPr>
              <p:grpSpPr>
                <a:xfrm>
                  <a:off x="7016504" y="1867688"/>
                  <a:ext cx="1214689" cy="1086221"/>
                  <a:chOff x="6743546" y="2469097"/>
                  <a:chExt cx="1214689" cy="1086221"/>
                </a:xfrm>
              </p:grpSpPr>
              <p:sp>
                <p:nvSpPr>
                  <p:cNvPr id="526" name="Rounded Rectangle 525"/>
                  <p:cNvSpPr/>
                  <p:nvPr/>
                </p:nvSpPr>
                <p:spPr>
                  <a:xfrm>
                    <a:off x="6745534" y="2469097"/>
                    <a:ext cx="121270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27</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Sep – 6</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Oct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(10 days)</a:t>
                    </a:r>
                  </a:p>
                </p:txBody>
              </p:sp>
              <p:sp>
                <p:nvSpPr>
                  <p:cNvPr id="527" name="TextBox 526"/>
                  <p:cNvSpPr txBox="1"/>
                  <p:nvPr/>
                </p:nvSpPr>
                <p:spPr>
                  <a:xfrm>
                    <a:off x="6743546" y="3001320"/>
                    <a:ext cx="1210473" cy="553998"/>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Debugging for User Testing #3</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cxnSp>
              <p:nvCxnSpPr>
                <p:cNvPr id="475" name="Straight Connector 217"/>
                <p:cNvCxnSpPr>
                  <a:stCxn id="612" idx="4"/>
                  <a:endCxn id="526" idx="0"/>
                </p:cNvCxnSpPr>
                <p:nvPr/>
              </p:nvCxnSpPr>
              <p:spPr>
                <a:xfrm>
                  <a:off x="7617765" y="1552827"/>
                  <a:ext cx="7078" cy="314861"/>
                </a:xfrm>
                <a:prstGeom prst="straightConnector1">
                  <a:avLst/>
                </a:prstGeom>
                <a:noFill/>
                <a:ln w="12700" cap="flat" cmpd="sng" algn="ctr">
                  <a:solidFill>
                    <a:srgbClr val="5B9BD5"/>
                  </a:solidFill>
                  <a:prstDash val="solid"/>
                  <a:miter lim="800000"/>
                </a:ln>
                <a:effectLst/>
              </p:spPr>
            </p:cxnSp>
            <p:grpSp>
              <p:nvGrpSpPr>
                <p:cNvPr id="476" name="Group 475"/>
                <p:cNvGrpSpPr/>
                <p:nvPr/>
              </p:nvGrpSpPr>
              <p:grpSpPr>
                <a:xfrm>
                  <a:off x="7648456" y="4095201"/>
                  <a:ext cx="1246541" cy="1783658"/>
                  <a:chOff x="7648456" y="4887681"/>
                  <a:chExt cx="1246541" cy="1783658"/>
                </a:xfrm>
              </p:grpSpPr>
              <p:sp>
                <p:nvSpPr>
                  <p:cNvPr id="522" name="TextBox 521"/>
                  <p:cNvSpPr txBox="1"/>
                  <p:nvPr/>
                </p:nvSpPr>
                <p:spPr>
                  <a:xfrm>
                    <a:off x="7650378" y="5422890"/>
                    <a:ext cx="1239318" cy="553998"/>
                  </a:xfrm>
                  <a:prstGeom prst="rect">
                    <a:avLst/>
                  </a:prstGeom>
                  <a:solidFill>
                    <a:srgbClr val="CC00FF">
                      <a:alpha val="22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Self-practice Module</a:t>
                    </a:r>
                    <a:endParaRPr kumimoji="0" lang="en-SG" sz="600" b="0" i="0" u="sng"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Remove time limit from current self-practice session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Log user’s self-practice session detail</a:t>
                    </a:r>
                  </a:p>
                </p:txBody>
              </p:sp>
              <p:sp>
                <p:nvSpPr>
                  <p:cNvPr id="523" name="Rounded Rectangle 522"/>
                  <p:cNvSpPr/>
                  <p:nvPr/>
                </p:nvSpPr>
                <p:spPr>
                  <a:xfrm>
                    <a:off x="7648456" y="4887681"/>
                    <a:ext cx="124654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7</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Oct – 20</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Oct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24" name="TextBox 523"/>
                  <p:cNvSpPr txBox="1"/>
                  <p:nvPr/>
                </p:nvSpPr>
                <p:spPr>
                  <a:xfrm>
                    <a:off x="7648456" y="6394340"/>
                    <a:ext cx="1241240"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sp>
                <p:nvSpPr>
                  <p:cNvPr id="525" name="TextBox 524"/>
                  <p:cNvSpPr txBox="1"/>
                  <p:nvPr/>
                </p:nvSpPr>
                <p:spPr>
                  <a:xfrm>
                    <a:off x="7652845" y="6003083"/>
                    <a:ext cx="1236851"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grpSp>
            <p:grpSp>
              <p:nvGrpSpPr>
                <p:cNvPr id="477" name="Group 476"/>
                <p:cNvGrpSpPr/>
                <p:nvPr/>
              </p:nvGrpSpPr>
              <p:grpSpPr>
                <a:xfrm>
                  <a:off x="8303700" y="1862519"/>
                  <a:ext cx="1221214" cy="1876280"/>
                  <a:chOff x="8030742" y="2463928"/>
                  <a:chExt cx="1221214" cy="1876280"/>
                </a:xfrm>
              </p:grpSpPr>
              <p:sp>
                <p:nvSpPr>
                  <p:cNvPr id="518" name="TextBox 517"/>
                  <p:cNvSpPr txBox="1"/>
                  <p:nvPr/>
                </p:nvSpPr>
                <p:spPr>
                  <a:xfrm>
                    <a:off x="8035429" y="3005980"/>
                    <a:ext cx="1212783" cy="646331"/>
                  </a:xfrm>
                  <a:prstGeom prst="rect">
                    <a:avLst/>
                  </a:prstGeom>
                  <a:solidFill>
                    <a:srgbClr val="CC00FF">
                      <a:alpha val="22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Interruption Management Module</a:t>
                    </a:r>
                    <a:endParaRPr kumimoji="0" lang="en-SG" sz="600" b="0" i="0" u="sng" strike="noStrike" kern="0" cap="none" spc="0" normalizeH="0" baseline="0" noProof="0" dirty="0">
                      <a:ln>
                        <a:noFill/>
                      </a:ln>
                      <a:solidFill>
                        <a:prstClr val="black"/>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Log user’s interruptions for each meditation session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Restart meditation session option (if interrupted)</a:t>
                    </a:r>
                    <a:endParaRPr kumimoji="0" lang="en-SG" sz="600" b="0" i="0" u="none" strike="noStrike" kern="0" cap="none" spc="0" normalizeH="0" baseline="0" noProof="0" dirty="0">
                      <a:ln>
                        <a:noFill/>
                      </a:ln>
                      <a:solidFill>
                        <a:prstClr val="black"/>
                      </a:solidFill>
                      <a:effectLst/>
                      <a:uLnTx/>
                      <a:uFillTx/>
                    </a:endParaRPr>
                  </a:p>
                </p:txBody>
              </p:sp>
              <p:sp>
                <p:nvSpPr>
                  <p:cNvPr id="519" name="Rounded Rectangle 518"/>
                  <p:cNvSpPr/>
                  <p:nvPr/>
                </p:nvSpPr>
                <p:spPr>
                  <a:xfrm>
                    <a:off x="8039255" y="2463928"/>
                    <a:ext cx="121270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21</a:t>
                    </a:r>
                    <a:r>
                      <a:rPr kumimoji="0" lang="en-SG" sz="800" b="0" i="0" u="none" strike="noStrike" kern="0" cap="none" spc="0" normalizeH="0" baseline="30000" noProof="0" dirty="0">
                        <a:ln>
                          <a:noFill/>
                        </a:ln>
                        <a:solidFill>
                          <a:prstClr val="black"/>
                        </a:solidFill>
                        <a:effectLst/>
                        <a:uLnTx/>
                        <a:uFillTx/>
                      </a:rPr>
                      <a:t>st</a:t>
                    </a:r>
                    <a:r>
                      <a:rPr kumimoji="0" lang="en-SG" sz="800" b="0" i="0" u="none" strike="noStrike" kern="0" cap="none" spc="0" normalizeH="0" baseline="0" noProof="0" dirty="0">
                        <a:ln>
                          <a:noFill/>
                        </a:ln>
                        <a:solidFill>
                          <a:prstClr val="black"/>
                        </a:solidFill>
                        <a:effectLst/>
                        <a:uLnTx/>
                        <a:uFillTx/>
                      </a:rPr>
                      <a:t> Oct – 3</a:t>
                    </a:r>
                    <a:r>
                      <a:rPr kumimoji="0" lang="en-SG" sz="800" b="0" i="0" u="none" strike="noStrike" kern="0" cap="none" spc="0" normalizeH="0" baseline="30000" noProof="0" dirty="0">
                        <a:ln>
                          <a:noFill/>
                        </a:ln>
                        <a:solidFill>
                          <a:prstClr val="black"/>
                        </a:solidFill>
                        <a:effectLst/>
                        <a:uLnTx/>
                        <a:uFillTx/>
                      </a:rPr>
                      <a:t>rd</a:t>
                    </a:r>
                    <a:r>
                      <a:rPr kumimoji="0" lang="en-SG" sz="800" b="0" i="0" u="none" strike="noStrike" kern="0" cap="none" spc="0" normalizeH="0" baseline="0" noProof="0" dirty="0">
                        <a:ln>
                          <a:noFill/>
                        </a:ln>
                        <a:solidFill>
                          <a:prstClr val="black"/>
                        </a:solidFill>
                        <a:effectLst/>
                        <a:uLnTx/>
                        <a:uFillTx/>
                      </a:rPr>
                      <a:t> Nov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20" name="TextBox 519"/>
                  <p:cNvSpPr txBox="1"/>
                  <p:nvPr/>
                </p:nvSpPr>
                <p:spPr>
                  <a:xfrm>
                    <a:off x="8030743" y="3671738"/>
                    <a:ext cx="1212783"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sp>
                <p:nvSpPr>
                  <p:cNvPr id="521" name="TextBox 520"/>
                  <p:cNvSpPr txBox="1"/>
                  <p:nvPr/>
                </p:nvSpPr>
                <p:spPr>
                  <a:xfrm>
                    <a:off x="8030742" y="4063209"/>
                    <a:ext cx="1212783"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grpSp>
            <p:cxnSp>
              <p:nvCxnSpPr>
                <p:cNvPr id="478" name="Straight Connector 217"/>
                <p:cNvCxnSpPr>
                  <a:stCxn id="604" idx="4"/>
                  <a:endCxn id="519" idx="0"/>
                </p:cNvCxnSpPr>
                <p:nvPr/>
              </p:nvCxnSpPr>
              <p:spPr>
                <a:xfrm>
                  <a:off x="8913711" y="1551815"/>
                  <a:ext cx="4853" cy="310704"/>
                </a:xfrm>
                <a:prstGeom prst="straightConnector1">
                  <a:avLst/>
                </a:prstGeom>
                <a:noFill/>
                <a:ln w="12700" cap="flat" cmpd="sng" algn="ctr">
                  <a:solidFill>
                    <a:srgbClr val="5B9BD5"/>
                  </a:solidFill>
                  <a:prstDash val="solid"/>
                  <a:miter lim="800000"/>
                </a:ln>
                <a:effectLst/>
              </p:spPr>
            </p:cxnSp>
            <p:sp>
              <p:nvSpPr>
                <p:cNvPr id="479" name="Rounded Rectangle 478"/>
                <p:cNvSpPr/>
                <p:nvPr/>
              </p:nvSpPr>
              <p:spPr>
                <a:xfrm>
                  <a:off x="8929936" y="4095201"/>
                  <a:ext cx="1246975"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4</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Nov – 13</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Nov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(10 days)</a:t>
                  </a:r>
                </a:p>
              </p:txBody>
            </p:sp>
            <p:cxnSp>
              <p:nvCxnSpPr>
                <p:cNvPr id="480" name="Straight Connector 217"/>
                <p:cNvCxnSpPr>
                  <a:stCxn id="600" idx="4"/>
                  <a:endCxn id="479" idx="0"/>
                </p:cNvCxnSpPr>
                <p:nvPr/>
              </p:nvCxnSpPr>
              <p:spPr>
                <a:xfrm>
                  <a:off x="9553373" y="1548070"/>
                  <a:ext cx="51" cy="2547131"/>
                </a:xfrm>
                <a:prstGeom prst="straightConnector1">
                  <a:avLst/>
                </a:prstGeom>
                <a:noFill/>
                <a:ln w="12700" cap="flat" cmpd="sng" algn="ctr">
                  <a:solidFill>
                    <a:srgbClr val="5B9BD5"/>
                  </a:solidFill>
                  <a:prstDash val="solid"/>
                  <a:miter lim="800000"/>
                </a:ln>
                <a:effectLst/>
              </p:spPr>
            </p:cxnSp>
            <p:cxnSp>
              <p:nvCxnSpPr>
                <p:cNvPr id="481" name="Straight Connector 217"/>
                <p:cNvCxnSpPr>
                  <a:stCxn id="596" idx="4"/>
                  <a:endCxn id="517" idx="0"/>
                </p:cNvCxnSpPr>
                <p:nvPr/>
              </p:nvCxnSpPr>
              <p:spPr>
                <a:xfrm flipH="1">
                  <a:off x="10349213" y="1549566"/>
                  <a:ext cx="17076" cy="319280"/>
                </a:xfrm>
                <a:prstGeom prst="straightConnector1">
                  <a:avLst/>
                </a:prstGeom>
                <a:noFill/>
                <a:ln w="12700" cap="flat" cmpd="sng" algn="ctr">
                  <a:solidFill>
                    <a:srgbClr val="5B9BD5"/>
                  </a:solidFill>
                  <a:prstDash val="solid"/>
                  <a:miter lim="800000"/>
                </a:ln>
                <a:effectLst/>
              </p:spPr>
            </p:cxnSp>
            <p:grpSp>
              <p:nvGrpSpPr>
                <p:cNvPr id="482" name="Group 481"/>
                <p:cNvGrpSpPr/>
                <p:nvPr/>
              </p:nvGrpSpPr>
              <p:grpSpPr>
                <a:xfrm>
                  <a:off x="8929936" y="1868846"/>
                  <a:ext cx="2006217" cy="3220388"/>
                  <a:chOff x="8656978" y="2470255"/>
                  <a:chExt cx="2006217" cy="3220388"/>
                </a:xfrm>
              </p:grpSpPr>
              <p:sp>
                <p:nvSpPr>
                  <p:cNvPr id="516" name="TextBox 515"/>
                  <p:cNvSpPr txBox="1"/>
                  <p:nvPr/>
                </p:nvSpPr>
                <p:spPr>
                  <a:xfrm>
                    <a:off x="8656978" y="5228978"/>
                    <a:ext cx="1243743" cy="461665"/>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 Integration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Debugging for User Testing #4</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 Deployment</a:t>
                    </a:r>
                  </a:p>
                </p:txBody>
              </p:sp>
              <p:sp>
                <p:nvSpPr>
                  <p:cNvPr id="517" name="Rounded Rectangle 516"/>
                  <p:cNvSpPr/>
                  <p:nvPr/>
                </p:nvSpPr>
                <p:spPr>
                  <a:xfrm>
                    <a:off x="9489314" y="2470255"/>
                    <a:ext cx="117388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14</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Nov – 20</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Nov</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(7 days)</a:t>
                    </a:r>
                  </a:p>
                </p:txBody>
              </p:sp>
            </p:grpSp>
            <p:grpSp>
              <p:nvGrpSpPr>
                <p:cNvPr id="483" name="Group 482"/>
                <p:cNvGrpSpPr/>
                <p:nvPr/>
              </p:nvGrpSpPr>
              <p:grpSpPr>
                <a:xfrm>
                  <a:off x="10786844" y="4027165"/>
                  <a:ext cx="1049886" cy="995921"/>
                  <a:chOff x="10786844" y="4819645"/>
                  <a:chExt cx="1049886" cy="995921"/>
                </a:xfrm>
              </p:grpSpPr>
              <p:sp>
                <p:nvSpPr>
                  <p:cNvPr id="514" name="Rounded Rectangle 513"/>
                  <p:cNvSpPr/>
                  <p:nvPr/>
                </p:nvSpPr>
                <p:spPr>
                  <a:xfrm>
                    <a:off x="10786844" y="4819645"/>
                    <a:ext cx="1049886"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16</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21</a:t>
                    </a:r>
                    <a:r>
                      <a:rPr kumimoji="0" lang="en-SG" sz="800" b="0" i="0" u="none" strike="noStrike" kern="0" cap="none" spc="0" normalizeH="0" baseline="30000" noProof="0" dirty="0">
                        <a:ln>
                          <a:noFill/>
                        </a:ln>
                        <a:solidFill>
                          <a:prstClr val="black"/>
                        </a:solidFill>
                        <a:effectLst/>
                        <a:uLnTx/>
                        <a:uFillTx/>
                      </a:rPr>
                      <a:t>st</a:t>
                    </a:r>
                    <a:r>
                      <a:rPr kumimoji="0" lang="en-SG" sz="800" b="0" i="0" u="none" strike="noStrike" kern="0" cap="none" spc="0" normalizeH="0" baseline="0" noProof="0" dirty="0">
                        <a:ln>
                          <a:noFill/>
                        </a:ln>
                        <a:solidFill>
                          <a:prstClr val="black"/>
                        </a:solidFill>
                        <a:effectLst/>
                        <a:uLnTx/>
                        <a:uFillTx/>
                      </a:rPr>
                      <a:t> Nov – 2</a:t>
                    </a:r>
                    <a:r>
                      <a:rPr kumimoji="0" lang="en-SG" sz="800" b="0" i="0" u="none" strike="noStrike" kern="0" cap="none" spc="0" normalizeH="0" baseline="30000" noProof="0" dirty="0">
                        <a:ln>
                          <a:noFill/>
                        </a:ln>
                        <a:solidFill>
                          <a:prstClr val="black"/>
                        </a:solidFill>
                        <a:effectLst/>
                        <a:uLnTx/>
                        <a:uFillTx/>
                      </a:rPr>
                      <a:t>nd</a:t>
                    </a:r>
                    <a:r>
                      <a:rPr kumimoji="0" lang="en-SG" sz="800" b="0" i="0" u="none" strike="noStrike" kern="0" cap="none" spc="0" normalizeH="0" baseline="0" noProof="0" dirty="0">
                        <a:ln>
                          <a:noFill/>
                        </a:ln>
                        <a:solidFill>
                          <a:prstClr val="black"/>
                        </a:solidFill>
                        <a:effectLst/>
                        <a:uLnTx/>
                        <a:uFillTx/>
                      </a:rPr>
                      <a:t> Dec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(12 days)</a:t>
                    </a:r>
                  </a:p>
                </p:txBody>
              </p:sp>
              <p:sp>
                <p:nvSpPr>
                  <p:cNvPr id="515" name="TextBox 514"/>
                  <p:cNvSpPr txBox="1"/>
                  <p:nvPr/>
                </p:nvSpPr>
                <p:spPr>
                  <a:xfrm>
                    <a:off x="10786844" y="5353901"/>
                    <a:ext cx="1049886" cy="461665"/>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Poster day preparation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 presentation preparation</a:t>
                    </a:r>
                  </a:p>
                </p:txBody>
              </p:sp>
            </p:grpSp>
            <p:cxnSp>
              <p:nvCxnSpPr>
                <p:cNvPr id="484" name="Straight Connector 217"/>
                <p:cNvCxnSpPr>
                  <a:stCxn id="592" idx="4"/>
                  <a:endCxn id="514" idx="0"/>
                </p:cNvCxnSpPr>
                <p:nvPr/>
              </p:nvCxnSpPr>
              <p:spPr>
                <a:xfrm>
                  <a:off x="11296485" y="1548070"/>
                  <a:ext cx="15302" cy="2479095"/>
                </a:xfrm>
                <a:prstGeom prst="straightConnector1">
                  <a:avLst/>
                </a:prstGeom>
                <a:noFill/>
                <a:ln w="12700" cap="flat" cmpd="sng" algn="ctr">
                  <a:solidFill>
                    <a:srgbClr val="5B9BD5"/>
                  </a:solidFill>
                  <a:prstDash val="solid"/>
                  <a:miter lim="800000"/>
                </a:ln>
                <a:effectLst/>
              </p:spPr>
            </p:cxnSp>
            <p:grpSp>
              <p:nvGrpSpPr>
                <p:cNvPr id="485" name="Group 484"/>
                <p:cNvGrpSpPr/>
                <p:nvPr/>
              </p:nvGrpSpPr>
              <p:grpSpPr>
                <a:xfrm>
                  <a:off x="11464474" y="707175"/>
                  <a:ext cx="706801" cy="665648"/>
                  <a:chOff x="7264200" y="849249"/>
                  <a:chExt cx="706801" cy="665648"/>
                </a:xfrm>
              </p:grpSpPr>
              <p:sp>
                <p:nvSpPr>
                  <p:cNvPr id="512" name="TextBox 511"/>
                  <p:cNvSpPr txBox="1"/>
                  <p:nvPr/>
                </p:nvSpPr>
                <p:spPr>
                  <a:xfrm>
                    <a:off x="7264200" y="849249"/>
                    <a:ext cx="706801" cy="369332"/>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900" b="0" i="1" u="none" strike="noStrike" kern="0" cap="none" spc="0" normalizeH="0" baseline="0" noProof="0" dirty="0">
                        <a:ln>
                          <a:noFill/>
                        </a:ln>
                        <a:solidFill>
                          <a:prstClr val="white"/>
                        </a:solidFill>
                        <a:effectLst/>
                        <a:uLnTx/>
                        <a:uFillTx/>
                        <a:latin typeface="Calibri" panose="020F0502020204030204"/>
                        <a:ea typeface="+mn-ea"/>
                        <a:cs typeface="+mn-cs"/>
                      </a:rPr>
                      <a:t>2 Dec Poster Day</a:t>
                    </a:r>
                  </a:p>
                </p:txBody>
              </p:sp>
              <p:cxnSp>
                <p:nvCxnSpPr>
                  <p:cNvPr id="513" name="Elbow Connector 106"/>
                  <p:cNvCxnSpPr/>
                  <p:nvPr/>
                </p:nvCxnSpPr>
                <p:spPr>
                  <a:xfrm>
                    <a:off x="7425349" y="1257985"/>
                    <a:ext cx="0" cy="256912"/>
                  </a:xfrm>
                  <a:prstGeom prst="straightConnector1">
                    <a:avLst/>
                  </a:prstGeom>
                  <a:noFill/>
                  <a:ln w="12700" cap="flat" cmpd="sng" algn="ctr">
                    <a:solidFill>
                      <a:srgbClr val="F30D39">
                        <a:alpha val="72000"/>
                      </a:srgbClr>
                    </a:solidFill>
                    <a:prstDash val="solid"/>
                    <a:miter lim="800000"/>
                    <a:tailEnd type="triangle"/>
                  </a:ln>
                  <a:effectLst/>
                </p:spPr>
              </p:cxnSp>
            </p:grpSp>
            <p:grpSp>
              <p:nvGrpSpPr>
                <p:cNvPr id="486" name="Group 485"/>
                <p:cNvGrpSpPr/>
                <p:nvPr/>
              </p:nvGrpSpPr>
              <p:grpSpPr>
                <a:xfrm>
                  <a:off x="9577547" y="5506039"/>
                  <a:ext cx="2580422" cy="1249480"/>
                  <a:chOff x="-1991698" y="1160999"/>
                  <a:chExt cx="2580422" cy="1249480"/>
                </a:xfrm>
              </p:grpSpPr>
              <p:sp>
                <p:nvSpPr>
                  <p:cNvPr id="502" name="Rectangle 501"/>
                  <p:cNvSpPr/>
                  <p:nvPr/>
                </p:nvSpPr>
                <p:spPr>
                  <a:xfrm>
                    <a:off x="-1986929" y="1434041"/>
                    <a:ext cx="765697" cy="220792"/>
                  </a:xfrm>
                  <a:prstGeom prst="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a:t>
                    </a:r>
                  </a:p>
                </p:txBody>
              </p:sp>
              <p:sp>
                <p:nvSpPr>
                  <p:cNvPr id="503" name="TextBox 502"/>
                  <p:cNvSpPr txBox="1"/>
                  <p:nvPr/>
                </p:nvSpPr>
                <p:spPr>
                  <a:xfrm>
                    <a:off x="-1986758" y="1683239"/>
                    <a:ext cx="765527" cy="215444"/>
                  </a:xfrm>
                  <a:prstGeom prst="rect">
                    <a:avLst/>
                  </a:prstGeom>
                  <a:solidFill>
                    <a:srgbClr val="FFC000">
                      <a:alpha val="66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Core</a:t>
                    </a:r>
                  </a:p>
                </p:txBody>
              </p:sp>
              <p:sp>
                <p:nvSpPr>
                  <p:cNvPr id="504" name="TextBox 503"/>
                  <p:cNvSpPr txBox="1"/>
                  <p:nvPr/>
                </p:nvSpPr>
                <p:spPr>
                  <a:xfrm>
                    <a:off x="-1986928" y="1935972"/>
                    <a:ext cx="765697" cy="215444"/>
                  </a:xfrm>
                  <a:prstGeom prst="rect">
                    <a:avLst/>
                  </a:prstGeom>
                  <a:solidFill>
                    <a:srgbClr val="92D050">
                      <a:alpha val="66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Secondary</a:t>
                    </a:r>
                  </a:p>
                </p:txBody>
              </p:sp>
              <p:sp>
                <p:nvSpPr>
                  <p:cNvPr id="505" name="TextBox 504"/>
                  <p:cNvSpPr txBox="1"/>
                  <p:nvPr/>
                </p:nvSpPr>
                <p:spPr>
                  <a:xfrm>
                    <a:off x="-1991698" y="2195035"/>
                    <a:ext cx="770467" cy="215444"/>
                  </a:xfrm>
                  <a:prstGeom prst="rect">
                    <a:avLst/>
                  </a:prstGeom>
                  <a:solidFill>
                    <a:srgbClr val="CC00FF">
                      <a:alpha val="22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latin typeface="Corbel" panose="020B0503020204020204" pitchFamily="34" charset="0"/>
                        <a:ea typeface="Malgun Gothic" panose="020B0503020000020004" pitchFamily="34" charset="-127"/>
                        <a:cs typeface="Times New Roman" panose="02020603050405020304" pitchFamily="18" charset="0"/>
                      </a:rPr>
                      <a:t>Good-to-have</a:t>
                    </a:r>
                  </a:p>
                </p:txBody>
              </p:sp>
              <p:sp>
                <p:nvSpPr>
                  <p:cNvPr id="506" name="TextBox 505"/>
                  <p:cNvSpPr txBox="1"/>
                  <p:nvPr/>
                </p:nvSpPr>
                <p:spPr>
                  <a:xfrm>
                    <a:off x="-1189230" y="1676923"/>
                    <a:ext cx="767057" cy="215444"/>
                  </a:xfrm>
                  <a:prstGeom prst="rect">
                    <a:avLst/>
                  </a:prstGeom>
                  <a:solidFill>
                    <a:srgbClr val="E7E6E6">
                      <a:alpha val="8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General</a:t>
                    </a:r>
                  </a:p>
                </p:txBody>
              </p:sp>
              <p:sp>
                <p:nvSpPr>
                  <p:cNvPr id="507" name="TextBox 506"/>
                  <p:cNvSpPr txBox="1"/>
                  <p:nvPr/>
                </p:nvSpPr>
                <p:spPr>
                  <a:xfrm>
                    <a:off x="-1193623" y="1937259"/>
                    <a:ext cx="771450" cy="215444"/>
                  </a:xfrm>
                  <a:prstGeom prst="rect">
                    <a:avLst/>
                  </a:prstGeom>
                  <a:solidFill>
                    <a:srgbClr val="F30D39">
                      <a:alpha val="75000"/>
                    </a:srgbClr>
                  </a:solidFill>
                  <a:ln w="12700" cap="flat" cmpd="sng" algn="ctr">
                    <a:no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1" u="none" strike="noStrike" kern="0" cap="none" spc="0" normalizeH="0" baseline="0" noProof="0" dirty="0">
                        <a:ln>
                          <a:noFill/>
                        </a:ln>
                        <a:solidFill>
                          <a:prstClr val="white"/>
                        </a:solidFill>
                        <a:effectLst/>
                        <a:uLnTx/>
                        <a:uFillTx/>
                        <a:latin typeface="Calibri" panose="020F0502020204030204"/>
                        <a:ea typeface="+mn-ea"/>
                        <a:cs typeface="+mn-cs"/>
                      </a:rPr>
                      <a:t>Milestone</a:t>
                    </a:r>
                  </a:p>
                </p:txBody>
              </p:sp>
              <p:sp>
                <p:nvSpPr>
                  <p:cNvPr id="508" name="TextBox 507"/>
                  <p:cNvSpPr txBox="1"/>
                  <p:nvPr/>
                </p:nvSpPr>
                <p:spPr>
                  <a:xfrm>
                    <a:off x="-1194869" y="2190688"/>
                    <a:ext cx="772695" cy="215444"/>
                  </a:xfrm>
                  <a:prstGeom prst="rect">
                    <a:avLst/>
                  </a:prstGeom>
                  <a:solidFill>
                    <a:srgbClr val="4472C4">
                      <a:lumMod val="7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white"/>
                        </a:solidFill>
                        <a:effectLst/>
                        <a:uLnTx/>
                        <a:uFillTx/>
                      </a:rPr>
                      <a:t>User Testing</a:t>
                    </a:r>
                  </a:p>
                </p:txBody>
              </p:sp>
              <p:sp>
                <p:nvSpPr>
                  <p:cNvPr id="509" name="TextBox 508"/>
                  <p:cNvSpPr txBox="1"/>
                  <p:nvPr/>
                </p:nvSpPr>
                <p:spPr>
                  <a:xfrm>
                    <a:off x="-395812" y="1551657"/>
                    <a:ext cx="984536" cy="461665"/>
                  </a:xfrm>
                  <a:prstGeom prst="rect">
                    <a:avLst/>
                  </a:prstGeom>
                  <a:solidFill>
                    <a:srgbClr val="FF0000">
                      <a:alpha val="19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Integration, testing, debugging &amp; deployment </a:t>
                    </a:r>
                  </a:p>
                </p:txBody>
              </p:sp>
              <p:sp>
                <p:nvSpPr>
                  <p:cNvPr id="510" name="TextBox 509"/>
                  <p:cNvSpPr txBox="1"/>
                  <p:nvPr/>
                </p:nvSpPr>
                <p:spPr>
                  <a:xfrm>
                    <a:off x="-1192639" y="1434041"/>
                    <a:ext cx="770466" cy="215444"/>
                  </a:xfrm>
                  <a:prstGeom prst="rect">
                    <a:avLst/>
                  </a:prstGeom>
                  <a:solidFill>
                    <a:srgbClr val="F30D39">
                      <a:alpha val="4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Others</a:t>
                    </a:r>
                  </a:p>
                </p:txBody>
              </p:sp>
              <p:sp>
                <p:nvSpPr>
                  <p:cNvPr id="511" name="Rectangle 510"/>
                  <p:cNvSpPr/>
                  <p:nvPr/>
                </p:nvSpPr>
                <p:spPr>
                  <a:xfrm>
                    <a:off x="-1985611" y="1160999"/>
                    <a:ext cx="649537"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100" b="1" i="0" u="none" strike="noStrike" kern="0" cap="none" spc="0" normalizeH="0" baseline="0" noProof="0" dirty="0">
                        <a:ln>
                          <a:noFill/>
                        </a:ln>
                        <a:solidFill>
                          <a:prstClr val="black"/>
                        </a:solidFill>
                        <a:effectLst/>
                        <a:uLnTx/>
                        <a:uFillTx/>
                      </a:rPr>
                      <a:t>LEGEND</a:t>
                    </a:r>
                  </a:p>
                </p:txBody>
              </p:sp>
            </p:grpSp>
            <p:grpSp>
              <p:nvGrpSpPr>
                <p:cNvPr id="487" name="Group 486"/>
                <p:cNvGrpSpPr/>
                <p:nvPr/>
              </p:nvGrpSpPr>
              <p:grpSpPr>
                <a:xfrm>
                  <a:off x="4294559" y="1872232"/>
                  <a:ext cx="1067532" cy="1195589"/>
                  <a:chOff x="4294559" y="2664712"/>
                  <a:chExt cx="1067532" cy="1195589"/>
                </a:xfrm>
              </p:grpSpPr>
              <p:sp>
                <p:nvSpPr>
                  <p:cNvPr id="499" name="Rounded Rectangle 498"/>
                  <p:cNvSpPr/>
                  <p:nvPr/>
                </p:nvSpPr>
                <p:spPr>
                  <a:xfrm>
                    <a:off x="4301610" y="2664712"/>
                    <a:ext cx="1060481" cy="510778"/>
                  </a:xfrm>
                  <a:prstGeom prst="roundRect">
                    <a:avLst/>
                  </a:prstGeom>
                  <a:solidFill>
                    <a:srgbClr val="00B0F0">
                      <a:alpha val="21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Iteration 7</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800" b="0" i="0" u="none" strike="noStrike" kern="0" cap="none" spc="0" normalizeH="0" baseline="0" noProof="0" dirty="0">
                        <a:ln>
                          <a:noFill/>
                        </a:ln>
                        <a:solidFill>
                          <a:prstClr val="black"/>
                        </a:solidFill>
                        <a:effectLst/>
                        <a:uLnTx/>
                        <a:uFillTx/>
                      </a:rPr>
                      <a:t>2</a:t>
                    </a:r>
                    <a:r>
                      <a:rPr kumimoji="0" lang="en-SG" sz="800" b="0" i="0" u="none" strike="noStrike" kern="0" cap="none" spc="0" normalizeH="0" baseline="30000" noProof="0" dirty="0">
                        <a:ln>
                          <a:noFill/>
                        </a:ln>
                        <a:solidFill>
                          <a:prstClr val="black"/>
                        </a:solidFill>
                        <a:effectLst/>
                        <a:uLnTx/>
                        <a:uFillTx/>
                      </a:rPr>
                      <a:t>nd</a:t>
                    </a:r>
                    <a:r>
                      <a:rPr kumimoji="0" lang="en-SG" sz="800" b="0" i="0" u="none" strike="noStrike" kern="0" cap="none" spc="0" normalizeH="0" baseline="0" noProof="0" dirty="0">
                        <a:ln>
                          <a:noFill/>
                        </a:ln>
                        <a:solidFill>
                          <a:prstClr val="black"/>
                        </a:solidFill>
                        <a:effectLst/>
                        <a:uLnTx/>
                        <a:uFillTx/>
                      </a:rPr>
                      <a:t> Aug – 15</a:t>
                    </a:r>
                    <a:r>
                      <a:rPr kumimoji="0" lang="en-SG" sz="800" b="0" i="0" u="none" strike="noStrike" kern="0" cap="none" spc="0" normalizeH="0" baseline="30000" noProof="0" dirty="0">
                        <a:ln>
                          <a:noFill/>
                        </a:ln>
                        <a:solidFill>
                          <a:prstClr val="black"/>
                        </a:solidFill>
                        <a:effectLst/>
                        <a:uLnTx/>
                        <a:uFillTx/>
                      </a:rPr>
                      <a:t>th</a:t>
                    </a:r>
                    <a:r>
                      <a:rPr kumimoji="0" lang="en-SG" sz="800" b="0" i="0" u="none" strike="noStrike" kern="0" cap="none" spc="0" normalizeH="0" baseline="0" noProof="0" dirty="0">
                        <a:ln>
                          <a:noFill/>
                        </a:ln>
                        <a:solidFill>
                          <a:prstClr val="black"/>
                        </a:solidFill>
                        <a:effectLst/>
                        <a:uLnTx/>
                        <a:uFillTx/>
                      </a:rPr>
                      <a:t> Aug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700" b="0" i="0" u="none" strike="noStrike" kern="0" cap="none" spc="0" normalizeH="0" baseline="0" noProof="0" dirty="0">
                        <a:ln>
                          <a:noFill/>
                        </a:ln>
                        <a:solidFill>
                          <a:prstClr val="black"/>
                        </a:solidFill>
                        <a:effectLst/>
                        <a:uLnTx/>
                        <a:uFillTx/>
                      </a:rPr>
                      <a:t>(14 days)</a:t>
                    </a:r>
                  </a:p>
                </p:txBody>
              </p:sp>
              <p:sp>
                <p:nvSpPr>
                  <p:cNvPr id="500" name="TextBox 499"/>
                  <p:cNvSpPr txBox="1"/>
                  <p:nvPr/>
                </p:nvSpPr>
                <p:spPr>
                  <a:xfrm>
                    <a:off x="4297691" y="3197448"/>
                    <a:ext cx="1064399"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Debugging for User Testing #2</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Deployment </a:t>
                    </a:r>
                  </a:p>
                </p:txBody>
              </p:sp>
              <p:sp>
                <p:nvSpPr>
                  <p:cNvPr id="501" name="TextBox 500"/>
                  <p:cNvSpPr txBox="1"/>
                  <p:nvPr/>
                </p:nvSpPr>
                <p:spPr>
                  <a:xfrm>
                    <a:off x="4294559" y="3583302"/>
                    <a:ext cx="1062644" cy="276999"/>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Acceptance preparation</a:t>
                    </a:r>
                  </a:p>
                </p:txBody>
              </p:sp>
            </p:grpSp>
            <p:sp>
              <p:nvSpPr>
                <p:cNvPr id="488" name="TextBox 487"/>
                <p:cNvSpPr txBox="1"/>
                <p:nvPr/>
              </p:nvSpPr>
              <p:spPr>
                <a:xfrm>
                  <a:off x="1742985" y="2407245"/>
                  <a:ext cx="1250531"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Set up database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Connect to database</a:t>
                  </a:r>
                </a:p>
              </p:txBody>
            </p:sp>
            <p:sp>
              <p:nvSpPr>
                <p:cNvPr id="489" name="TextBox 488"/>
                <p:cNvSpPr txBox="1"/>
                <p:nvPr/>
              </p:nvSpPr>
              <p:spPr>
                <a:xfrm>
                  <a:off x="6472459" y="274523"/>
                  <a:ext cx="682973" cy="369332"/>
                </a:xfrm>
                <a:prstGeom prst="rect">
                  <a:avLst/>
                </a:prstGeom>
                <a:solidFill>
                  <a:srgbClr val="4472C4">
                    <a:lumMod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solidFill>
                        <a:prstClr val="white"/>
                      </a:solidFill>
                      <a:effectLst/>
                      <a:uLnTx/>
                      <a:uFillTx/>
                    </a:rPr>
                    <a:t>User Testing #3</a:t>
                  </a:r>
                </a:p>
              </p:txBody>
            </p:sp>
            <p:cxnSp>
              <p:nvCxnSpPr>
                <p:cNvPr id="490" name="Elbow Connector 106"/>
                <p:cNvCxnSpPr/>
                <p:nvPr/>
              </p:nvCxnSpPr>
              <p:spPr>
                <a:xfrm>
                  <a:off x="6909266" y="653459"/>
                  <a:ext cx="7600" cy="491466"/>
                </a:xfrm>
                <a:prstGeom prst="straightConnector1">
                  <a:avLst/>
                </a:prstGeom>
                <a:noFill/>
                <a:ln w="12700" cap="flat" cmpd="sng" algn="ctr">
                  <a:solidFill>
                    <a:srgbClr val="2F5597"/>
                  </a:solidFill>
                  <a:prstDash val="solid"/>
                  <a:miter lim="800000"/>
                  <a:tailEnd type="triangle"/>
                </a:ln>
                <a:effectLst/>
              </p:spPr>
            </p:cxnSp>
            <p:sp>
              <p:nvSpPr>
                <p:cNvPr id="491" name="TextBox 490"/>
                <p:cNvSpPr txBox="1"/>
                <p:nvPr/>
              </p:nvSpPr>
              <p:spPr>
                <a:xfrm>
                  <a:off x="8454735" y="106818"/>
                  <a:ext cx="682973" cy="369332"/>
                </a:xfrm>
                <a:prstGeom prst="rect">
                  <a:avLst/>
                </a:prstGeom>
                <a:solidFill>
                  <a:srgbClr val="4472C4">
                    <a:lumMod val="75000"/>
                  </a:srgbClr>
                </a:solidFill>
                <a:effectLst>
                  <a:outerShdw blurRad="50800" dist="38100" dir="5400000" algn="t"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0" u="none" strike="noStrike" kern="0" cap="none" spc="0" normalizeH="0" baseline="0" noProof="0" dirty="0">
                      <a:ln>
                        <a:noFill/>
                      </a:ln>
                      <a:solidFill>
                        <a:prstClr val="white"/>
                      </a:solidFill>
                      <a:effectLst/>
                      <a:uLnTx/>
                      <a:uFillTx/>
                    </a:rPr>
                    <a:t>User Testing #4</a:t>
                  </a:r>
                </a:p>
              </p:txBody>
            </p:sp>
            <p:sp>
              <p:nvSpPr>
                <p:cNvPr id="492" name="TextBox 491"/>
                <p:cNvSpPr txBox="1"/>
                <p:nvPr/>
              </p:nvSpPr>
              <p:spPr>
                <a:xfrm>
                  <a:off x="1735948" y="3844286"/>
                  <a:ext cx="1253588" cy="184666"/>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Market research</a:t>
                  </a:r>
                </a:p>
              </p:txBody>
            </p:sp>
            <p:sp>
              <p:nvSpPr>
                <p:cNvPr id="493" name="TextBox 492"/>
                <p:cNvSpPr txBox="1"/>
                <p:nvPr/>
              </p:nvSpPr>
              <p:spPr>
                <a:xfrm>
                  <a:off x="2225658" y="5691934"/>
                  <a:ext cx="1557407" cy="184666"/>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Market research</a:t>
                  </a:r>
                </a:p>
              </p:txBody>
            </p:sp>
            <p:sp>
              <p:nvSpPr>
                <p:cNvPr id="494" name="TextBox 493"/>
                <p:cNvSpPr txBox="1"/>
                <p:nvPr/>
              </p:nvSpPr>
              <p:spPr>
                <a:xfrm>
                  <a:off x="4294559" y="3084343"/>
                  <a:ext cx="1062644" cy="369332"/>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Discussion and implementation of change requests</a:t>
                  </a:r>
                </a:p>
              </p:txBody>
            </p:sp>
            <p:sp>
              <p:nvSpPr>
                <p:cNvPr id="495" name="TextBox 494"/>
                <p:cNvSpPr txBox="1"/>
                <p:nvPr/>
              </p:nvSpPr>
              <p:spPr>
                <a:xfrm>
                  <a:off x="5439699" y="2404571"/>
                  <a:ext cx="1471592" cy="461665"/>
                </a:xfrm>
                <a:prstGeom prst="rect">
                  <a:avLst/>
                </a:prstGeom>
                <a:solidFill>
                  <a:srgbClr val="FFC000">
                    <a:alpha val="66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600" b="1" i="0" u="sng" strike="noStrike" kern="0" cap="none" spc="0" normalizeH="0" baseline="0" noProof="0" dirty="0">
                      <a:ln>
                        <a:noFill/>
                      </a:ln>
                      <a:solidFill>
                        <a:prstClr val="black"/>
                      </a:solidFill>
                      <a:effectLst/>
                      <a:uLnTx/>
                      <a:uFillTx/>
                    </a:rPr>
                    <a:t>Smart Wearable Module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Integrate smart wearable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Collect &amp; store data from smart wearable</a:t>
                  </a:r>
                </a:p>
              </p:txBody>
            </p:sp>
            <p:sp>
              <p:nvSpPr>
                <p:cNvPr id="496" name="TextBox 495"/>
                <p:cNvSpPr txBox="1"/>
                <p:nvPr/>
              </p:nvSpPr>
              <p:spPr>
                <a:xfrm>
                  <a:off x="8928075" y="5110824"/>
                  <a:ext cx="1245603" cy="276999"/>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Poster submission preparation</a:t>
                  </a:r>
                </a:p>
              </p:txBody>
            </p:sp>
            <p:sp>
              <p:nvSpPr>
                <p:cNvPr id="497" name="TextBox 496"/>
                <p:cNvSpPr txBox="1"/>
                <p:nvPr/>
              </p:nvSpPr>
              <p:spPr>
                <a:xfrm>
                  <a:off x="9760781" y="2406077"/>
                  <a:ext cx="1173003" cy="369332"/>
                </a:xfrm>
                <a:prstGeom prst="rect">
                  <a:avLst/>
                </a:prstGeom>
                <a:solidFill>
                  <a:srgbClr val="FF0000">
                    <a:alpha val="19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 Integration, testing &amp; debugging</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Final deployment </a:t>
                  </a:r>
                </a:p>
              </p:txBody>
            </p:sp>
            <p:sp>
              <p:nvSpPr>
                <p:cNvPr id="498" name="TextBox 497"/>
                <p:cNvSpPr txBox="1"/>
                <p:nvPr/>
              </p:nvSpPr>
              <p:spPr>
                <a:xfrm>
                  <a:off x="9759783" y="2791391"/>
                  <a:ext cx="1174001" cy="276999"/>
                </a:xfrm>
                <a:prstGeom prst="rect">
                  <a:avLst/>
                </a:prstGeom>
                <a:solidFill>
                  <a:srgbClr val="E7E6E6">
                    <a:alpha val="8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Update relevant design documents</a:t>
                  </a:r>
                </a:p>
              </p:txBody>
            </p:sp>
          </p:grpSp>
          <p:sp>
            <p:nvSpPr>
              <p:cNvPr id="443" name="TextBox 442"/>
              <p:cNvSpPr txBox="1"/>
              <p:nvPr/>
            </p:nvSpPr>
            <p:spPr>
              <a:xfrm>
                <a:off x="3069527" y="3456762"/>
                <a:ext cx="1154914" cy="184666"/>
              </a:xfrm>
              <a:prstGeom prst="rect">
                <a:avLst/>
              </a:prstGeom>
              <a:solidFill>
                <a:srgbClr val="F30D39">
                  <a:alpha val="40000"/>
                </a:srgbClr>
              </a:solid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600" b="0" i="0" u="none" strike="noStrike" kern="0" cap="none" spc="0" normalizeH="0" baseline="0" noProof="0" dirty="0">
                    <a:ln>
                      <a:noFill/>
                    </a:ln>
                    <a:solidFill>
                      <a:prstClr val="black"/>
                    </a:solidFill>
                    <a:effectLst/>
                    <a:uLnTx/>
                    <a:uFillTx/>
                  </a:rPr>
                  <a:t>UAT #1 preparation</a:t>
                </a:r>
              </a:p>
            </p:txBody>
          </p:sp>
        </p:grpSp>
        <p:cxnSp>
          <p:nvCxnSpPr>
            <p:cNvPr id="438" name="Elbow Connector 106"/>
            <p:cNvCxnSpPr>
              <a:endCxn id="612" idx="0"/>
            </p:cNvCxnSpPr>
            <p:nvPr/>
          </p:nvCxnSpPr>
          <p:spPr>
            <a:xfrm>
              <a:off x="7603368" y="538353"/>
              <a:ext cx="16091" cy="627379"/>
            </a:xfrm>
            <a:prstGeom prst="straightConnector1">
              <a:avLst/>
            </a:prstGeom>
            <a:noFill/>
            <a:ln w="12700" cap="flat" cmpd="sng" algn="ctr">
              <a:solidFill>
                <a:srgbClr val="00B0F0"/>
              </a:solidFill>
              <a:prstDash val="solid"/>
              <a:miter lim="800000"/>
              <a:tailEnd type="triangle"/>
            </a:ln>
            <a:effectLst/>
          </p:spPr>
        </p:cxnSp>
        <p:sp>
          <p:nvSpPr>
            <p:cNvPr id="439" name="TextBox 438"/>
            <p:cNvSpPr txBox="1"/>
            <p:nvPr/>
          </p:nvSpPr>
          <p:spPr>
            <a:xfrm>
              <a:off x="7225211" y="147576"/>
              <a:ext cx="874225" cy="369332"/>
            </a:xfrm>
            <a:prstGeom prst="rect">
              <a:avLst/>
            </a:prstGeom>
            <a:solidFill>
              <a:srgbClr val="00B0F0"/>
            </a:solidFill>
            <a:effectLst>
              <a:softEdge rad="31750"/>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rPr>
                <a:t>Alpha Launch to PlayStore</a:t>
              </a:r>
            </a:p>
          </p:txBody>
        </p:sp>
        <p:sp>
          <p:nvSpPr>
            <p:cNvPr id="440" name="TextBox 439"/>
            <p:cNvSpPr txBox="1"/>
            <p:nvPr/>
          </p:nvSpPr>
          <p:spPr>
            <a:xfrm>
              <a:off x="9310110" y="33406"/>
              <a:ext cx="1318112" cy="369332"/>
            </a:xfrm>
            <a:prstGeom prst="rect">
              <a:avLst/>
            </a:prstGeom>
            <a:solidFill>
              <a:srgbClr val="00B0F0"/>
            </a:solidFill>
            <a:effectLst>
              <a:softEdge rad="31750"/>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rPr>
                <a:t>Beta Launch to PlayStore/ Pilot Study</a:t>
              </a:r>
            </a:p>
          </p:txBody>
        </p:sp>
        <p:sp>
          <p:nvSpPr>
            <p:cNvPr id="441" name="TextBox 440"/>
            <p:cNvSpPr txBox="1"/>
            <p:nvPr/>
          </p:nvSpPr>
          <p:spPr>
            <a:xfrm>
              <a:off x="11175127" y="6393111"/>
              <a:ext cx="984536" cy="369332"/>
            </a:xfrm>
            <a:prstGeom prst="rect">
              <a:avLst/>
            </a:prstGeom>
            <a:solidFill>
              <a:srgbClr val="00B0F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G" sz="900" b="0" i="1" u="none" strike="noStrike" kern="0" cap="none" spc="0" normalizeH="0" baseline="0" noProof="0" dirty="0">
                  <a:ln>
                    <a:noFill/>
                  </a:ln>
                  <a:solidFill>
                    <a:prstClr val="white"/>
                  </a:solidFill>
                  <a:effectLst/>
                  <a:uLnTx/>
                  <a:uFillTx/>
                </a:rPr>
                <a:t>Mobile Platform Deployment</a:t>
              </a:r>
            </a:p>
          </p:txBody>
        </p:sp>
      </p:grpSp>
      <p:sp>
        <p:nvSpPr>
          <p:cNvPr id="7" name="Text Placeholder 2"/>
          <p:cNvSpPr>
            <a:spLocks noGrp="1"/>
          </p:cNvSpPr>
          <p:nvPr>
            <p:ph type="body" sz="half" idx="4294967295"/>
          </p:nvPr>
        </p:nvSpPr>
        <p:spPr>
          <a:xfrm>
            <a:off x="3471609" y="9142"/>
            <a:ext cx="5486400" cy="137897"/>
          </a:xfrm>
        </p:spPr>
        <p:txBody>
          <a:bodyPr>
            <a:noAutofit/>
          </a:bodyPr>
          <a:lstStyle/>
          <a:p>
            <a:pPr marL="0" indent="0" algn="ctr">
              <a:buNone/>
            </a:pPr>
            <a:r>
              <a:rPr lang="en-SG" sz="5400" spc="300" dirty="0">
                <a:solidFill>
                  <a:srgbClr val="0070C0"/>
                </a:solidFill>
                <a:latin typeface="Haettenschweiler" panose="020B0706040902060204" pitchFamily="34" charset="0"/>
              </a:rPr>
              <a:t>Timeline</a:t>
            </a:r>
          </a:p>
        </p:txBody>
      </p:sp>
      <p:sp>
        <p:nvSpPr>
          <p:cNvPr id="2" name="Slide Number Placeholder 1"/>
          <p:cNvSpPr>
            <a:spLocks noGrp="1"/>
          </p:cNvSpPr>
          <p:nvPr>
            <p:ph type="sldNum" sz="quarter" idx="12"/>
          </p:nvPr>
        </p:nvSpPr>
        <p:spPr/>
        <p:txBody>
          <a:bodyPr/>
          <a:lstStyle/>
          <a:p>
            <a:fld id="{4483C648-8168-485A-B317-E9B13E71D027}" type="slidenum">
              <a:rPr lang="en-SG" smtClean="0"/>
              <a:t>16</a:t>
            </a:fld>
            <a:endParaRPr lang="en-SG" dirty="0"/>
          </a:p>
        </p:txBody>
      </p:sp>
    </p:spTree>
    <p:extLst>
      <p:ext uri="{BB962C8B-B14F-4D97-AF65-F5344CB8AC3E}">
        <p14:creationId xmlns:p14="http://schemas.microsoft.com/office/powerpoint/2010/main" val="493712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3116916" y="606054"/>
            <a:ext cx="5486400" cy="659220"/>
          </a:xfrm>
        </p:spPr>
        <p:txBody>
          <a:bodyPr anchor="ctr">
            <a:noAutofit/>
          </a:bodyPr>
          <a:lstStyle/>
          <a:p>
            <a:pPr marL="0" indent="0" algn="ctr">
              <a:buNone/>
            </a:pPr>
            <a:r>
              <a:rPr lang="en-SG" sz="5400" spc="300" dirty="0">
                <a:solidFill>
                  <a:srgbClr val="0070C0"/>
                </a:solidFill>
                <a:latin typeface="Haettenschweiler" panose="020B0706040902060204" pitchFamily="34" charset="0"/>
              </a:rPr>
              <a:t>Schedule Metrics</a:t>
            </a:r>
          </a:p>
        </p:txBody>
      </p:sp>
      <p:pic>
        <p:nvPicPr>
          <p:cNvPr id="5" name="Picture 4"/>
          <p:cNvPicPr>
            <a:picLocks noChangeAspect="1"/>
          </p:cNvPicPr>
          <p:nvPr/>
        </p:nvPicPr>
        <p:blipFill>
          <a:blip r:embed="rId2"/>
          <a:stretch>
            <a:fillRect/>
          </a:stretch>
        </p:blipFill>
        <p:spPr>
          <a:xfrm>
            <a:off x="2205275" y="1265274"/>
            <a:ext cx="7990167" cy="5143670"/>
          </a:xfrm>
          <a:prstGeom prst="rect">
            <a:avLst/>
          </a:prstGeom>
        </p:spPr>
      </p:pic>
      <p:sp>
        <p:nvSpPr>
          <p:cNvPr id="2" name="Slide Number Placeholder 1"/>
          <p:cNvSpPr>
            <a:spLocks noGrp="1"/>
          </p:cNvSpPr>
          <p:nvPr>
            <p:ph type="sldNum" sz="quarter" idx="12"/>
          </p:nvPr>
        </p:nvSpPr>
        <p:spPr/>
        <p:txBody>
          <a:bodyPr/>
          <a:lstStyle/>
          <a:p>
            <a:fld id="{4483C648-8168-485A-B317-E9B13E71D027}" type="slidenum">
              <a:rPr lang="en-SG" smtClean="0"/>
              <a:t>17</a:t>
            </a:fld>
            <a:endParaRPr lang="en-SG" dirty="0"/>
          </a:p>
        </p:txBody>
      </p:sp>
    </p:spTree>
    <p:extLst>
      <p:ext uri="{BB962C8B-B14F-4D97-AF65-F5344CB8AC3E}">
        <p14:creationId xmlns:p14="http://schemas.microsoft.com/office/powerpoint/2010/main" val="2083253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p:cNvSpPr>
            <a:spLocks noGrp="1"/>
          </p:cNvSpPr>
          <p:nvPr>
            <p:ph type="sldNum" sz="quarter" idx="12"/>
          </p:nvPr>
        </p:nvSpPr>
        <p:spPr/>
        <p:txBody>
          <a:bodyPr/>
          <a:lstStyle/>
          <a:p>
            <a:fld id="{4483C648-8168-485A-B317-E9B13E71D027}" type="slidenum">
              <a:rPr lang="en-SG" smtClean="0"/>
              <a:t>18</a:t>
            </a:fld>
            <a:endParaRPr lang="en-SG" dirty="0"/>
          </a:p>
        </p:txBody>
      </p:sp>
    </p:spTree>
    <p:extLst>
      <p:ext uri="{BB962C8B-B14F-4D97-AF65-F5344CB8AC3E}">
        <p14:creationId xmlns:p14="http://schemas.microsoft.com/office/powerpoint/2010/main" val="3401556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USER TESTING</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19</a:t>
            </a:fld>
            <a:endParaRPr lang="en-SG" dirty="0"/>
          </a:p>
        </p:txBody>
      </p:sp>
    </p:spTree>
    <p:extLst>
      <p:ext uri="{BB962C8B-B14F-4D97-AF65-F5344CB8AC3E}">
        <p14:creationId xmlns:p14="http://schemas.microsoft.com/office/powerpoint/2010/main" val="388535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5310"/>
            <a:ext cx="10515600" cy="1325563"/>
          </a:xfrm>
        </p:spPr>
        <p:txBody>
          <a:bodyPr>
            <a:noAutofit/>
          </a:bodyPr>
          <a:lstStyle/>
          <a:p>
            <a:pPr algn="ctr"/>
            <a:r>
              <a:rPr lang="en-US" sz="5400" b="0" dirty="0"/>
              <a:t> </a:t>
            </a:r>
            <a:r>
              <a:rPr lang="en-US" sz="5400" b="0" spc="300" dirty="0">
                <a:solidFill>
                  <a:srgbClr val="0070C0"/>
                </a:solidFill>
                <a:latin typeface="Haettenschweiler" panose="020B0706040902060204" pitchFamily="34" charset="0"/>
                <a:ea typeface="+mn-ea"/>
                <a:cs typeface="+mn-cs"/>
              </a:rPr>
              <a:t>The Team</a:t>
            </a:r>
          </a:p>
        </p:txBody>
      </p:sp>
      <p:sp>
        <p:nvSpPr>
          <p:cNvPr id="7" name="TextBox 6"/>
          <p:cNvSpPr txBox="1"/>
          <p:nvPr/>
        </p:nvSpPr>
        <p:spPr>
          <a:xfrm>
            <a:off x="181979" y="2975074"/>
            <a:ext cx="2008276" cy="574644"/>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Lay Ting</a:t>
            </a:r>
          </a:p>
          <a:p>
            <a:r>
              <a:rPr lang="en-US" sz="1867" b="1" dirty="0">
                <a:solidFill>
                  <a:schemeClr val="accent1"/>
                </a:solidFill>
              </a:rPr>
              <a:t>Lead Developer</a:t>
            </a:r>
          </a:p>
        </p:txBody>
      </p:sp>
      <p:sp>
        <p:nvSpPr>
          <p:cNvPr id="8" name="TextBox 7"/>
          <p:cNvSpPr txBox="1"/>
          <p:nvPr/>
        </p:nvSpPr>
        <p:spPr>
          <a:xfrm>
            <a:off x="181979" y="3615398"/>
            <a:ext cx="2128092" cy="861518"/>
          </a:xfrm>
          <a:prstGeom prst="rect">
            <a:avLst/>
          </a:prstGeom>
          <a:noFill/>
        </p:spPr>
        <p:txBody>
          <a:bodyPr wrap="square" lIns="0" tIns="0" rIns="0" bIns="0" rtlCol="0">
            <a:spAutoFit/>
          </a:bodyPr>
          <a:lstStyle/>
          <a:p>
            <a:pPr marL="285750" indent="-285750" defTabSz="1219170">
              <a:spcBef>
                <a:spcPct val="20000"/>
              </a:spcBef>
              <a:buFont typeface="Wingdings" panose="05000000000000000000" pitchFamily="2" charset="2"/>
              <a:buChar char="§"/>
              <a:defRPr/>
            </a:pPr>
            <a:r>
              <a:rPr lang="en-US" sz="1333" dirty="0">
                <a:solidFill>
                  <a:srgbClr val="002060"/>
                </a:solidFill>
              </a:rPr>
              <a:t>Main backend developer for web portal</a:t>
            </a:r>
          </a:p>
          <a:p>
            <a:pPr marL="285750" indent="-285750" defTabSz="1219170">
              <a:spcBef>
                <a:spcPct val="20000"/>
              </a:spcBef>
              <a:buFont typeface="Wingdings" panose="05000000000000000000" pitchFamily="2" charset="2"/>
              <a:buChar char="§"/>
              <a:defRPr/>
            </a:pPr>
            <a:r>
              <a:rPr lang="en-US" sz="1333" dirty="0">
                <a:solidFill>
                  <a:srgbClr val="002060"/>
                </a:solidFill>
              </a:rPr>
              <a:t>Assists with project management </a:t>
            </a:r>
          </a:p>
        </p:txBody>
      </p:sp>
      <p:sp>
        <p:nvSpPr>
          <p:cNvPr id="31" name="Oval 30"/>
          <p:cNvSpPr/>
          <p:nvPr/>
        </p:nvSpPr>
        <p:spPr>
          <a:xfrm>
            <a:off x="224953" y="827993"/>
            <a:ext cx="2345673" cy="2128979"/>
          </a:xfrm>
          <a:prstGeom prst="ellipse">
            <a:avLst/>
          </a:prstGeom>
          <a:blipFill>
            <a:blip r:embed="rId3" cstate="print"/>
            <a:stretch>
              <a:fillRect/>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TextBox 59"/>
          <p:cNvSpPr txBox="1"/>
          <p:nvPr/>
        </p:nvSpPr>
        <p:spPr>
          <a:xfrm>
            <a:off x="5198111" y="2987971"/>
            <a:ext cx="2232432" cy="574644"/>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Sin Kin</a:t>
            </a:r>
          </a:p>
          <a:p>
            <a:r>
              <a:rPr lang="en-US" sz="1867" b="1" dirty="0">
                <a:solidFill>
                  <a:schemeClr val="accent2"/>
                </a:solidFill>
              </a:rPr>
              <a:t>Front End Developer</a:t>
            </a:r>
          </a:p>
        </p:txBody>
      </p:sp>
      <p:sp>
        <p:nvSpPr>
          <p:cNvPr id="62" name="Oval 61"/>
          <p:cNvSpPr/>
          <p:nvPr/>
        </p:nvSpPr>
        <p:spPr>
          <a:xfrm>
            <a:off x="5121010" y="846095"/>
            <a:ext cx="2175740" cy="2128979"/>
          </a:xfrm>
          <a:prstGeom prst="ellipse">
            <a:avLst/>
          </a:prstGeom>
          <a:blipFill>
            <a:blip r:embed="rId3" cstate="print"/>
            <a:stretch>
              <a:fillRect/>
            </a:stretch>
          </a:blip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5" name="TextBox 64"/>
          <p:cNvSpPr txBox="1"/>
          <p:nvPr/>
        </p:nvSpPr>
        <p:spPr>
          <a:xfrm>
            <a:off x="9841543" y="2950972"/>
            <a:ext cx="1986266" cy="574644"/>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Yi Ru</a:t>
            </a:r>
          </a:p>
          <a:p>
            <a:r>
              <a:rPr lang="en-US" sz="1867" b="1" dirty="0">
                <a:solidFill>
                  <a:srgbClr val="7030A0"/>
                </a:solidFill>
              </a:rPr>
              <a:t>Business Analyst</a:t>
            </a:r>
          </a:p>
        </p:txBody>
      </p:sp>
      <p:sp>
        <p:nvSpPr>
          <p:cNvPr id="67" name="Oval 66"/>
          <p:cNvSpPr/>
          <p:nvPr/>
        </p:nvSpPr>
        <p:spPr>
          <a:xfrm>
            <a:off x="9813370" y="756751"/>
            <a:ext cx="2119457" cy="2128979"/>
          </a:xfrm>
          <a:prstGeom prst="ellipse">
            <a:avLst/>
          </a:prstGeom>
          <a:blipFill>
            <a:blip r:embed="rId3" cstate="print"/>
            <a:stretch>
              <a:fillRect/>
            </a:stretch>
          </a:blip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0" name="TextBox 69"/>
          <p:cNvSpPr txBox="1"/>
          <p:nvPr/>
        </p:nvSpPr>
        <p:spPr>
          <a:xfrm>
            <a:off x="2266984" y="4573414"/>
            <a:ext cx="2854026" cy="574644"/>
          </a:xfrm>
          <a:prstGeom prst="rect">
            <a:avLst/>
          </a:prstGeom>
          <a:noFill/>
          <a:ln>
            <a:solidFill>
              <a:schemeClr val="bg1"/>
            </a:solidFill>
          </a:ln>
        </p:spPr>
        <p:txBody>
          <a:bodyPr wrap="square" lIns="0" tIns="0" rIns="0" bIns="0" rtlCol="0" anchor="ctr">
            <a:spAutoFit/>
          </a:bodyPr>
          <a:lstStyle/>
          <a:p>
            <a:r>
              <a:rPr lang="en-US" sz="1867" b="1" dirty="0">
                <a:solidFill>
                  <a:schemeClr val="tx1">
                    <a:lumMod val="75000"/>
                    <a:lumOff val="25000"/>
                  </a:schemeClr>
                </a:solidFill>
              </a:rPr>
              <a:t>Marilyn</a:t>
            </a:r>
          </a:p>
          <a:p>
            <a:r>
              <a:rPr lang="en-US" sz="1867" b="1" dirty="0">
                <a:solidFill>
                  <a:schemeClr val="accent6">
                    <a:lumMod val="75000"/>
                  </a:schemeClr>
                </a:solidFill>
              </a:rPr>
              <a:t>Quality Assurance Manager</a:t>
            </a:r>
          </a:p>
        </p:txBody>
      </p:sp>
      <p:sp>
        <p:nvSpPr>
          <p:cNvPr id="72" name="Oval 71"/>
          <p:cNvSpPr/>
          <p:nvPr/>
        </p:nvSpPr>
        <p:spPr>
          <a:xfrm>
            <a:off x="2600551" y="2509462"/>
            <a:ext cx="2060753" cy="2128979"/>
          </a:xfrm>
          <a:prstGeom prst="ellipse">
            <a:avLst/>
          </a:prstGeom>
          <a:blipFill>
            <a:blip r:embed="rId3" cstate="print"/>
            <a:stretch>
              <a:fillRect/>
            </a:stretch>
          </a:blip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Oval 20"/>
          <p:cNvSpPr/>
          <p:nvPr/>
        </p:nvSpPr>
        <p:spPr>
          <a:xfrm>
            <a:off x="7551459" y="2668395"/>
            <a:ext cx="2060753" cy="2128979"/>
          </a:xfrm>
          <a:prstGeom prst="ellipse">
            <a:avLst/>
          </a:prstGeom>
          <a:blipFill>
            <a:blip r:embed="rId3" cstate="print"/>
            <a:stretch>
              <a:fillRect/>
            </a:stretch>
          </a:blip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TextBox 21"/>
          <p:cNvSpPr txBox="1"/>
          <p:nvPr/>
        </p:nvSpPr>
        <p:spPr>
          <a:xfrm>
            <a:off x="7492920" y="4744086"/>
            <a:ext cx="2348624" cy="574644"/>
          </a:xfrm>
          <a:prstGeom prst="rect">
            <a:avLst/>
          </a:prstGeom>
          <a:noFill/>
          <a:ln>
            <a:noFill/>
          </a:ln>
        </p:spPr>
        <p:txBody>
          <a:bodyPr wrap="square" lIns="0" tIns="0" rIns="0" bIns="0" rtlCol="0" anchor="ctr">
            <a:spAutoFit/>
          </a:bodyPr>
          <a:lstStyle/>
          <a:p>
            <a:r>
              <a:rPr lang="en-US" sz="1867" b="1" dirty="0">
                <a:solidFill>
                  <a:schemeClr val="tx1">
                    <a:lumMod val="75000"/>
                    <a:lumOff val="25000"/>
                  </a:schemeClr>
                </a:solidFill>
              </a:rPr>
              <a:t>Dawn</a:t>
            </a:r>
          </a:p>
          <a:p>
            <a:r>
              <a:rPr lang="en-US" sz="1867" b="1" dirty="0">
                <a:solidFill>
                  <a:schemeClr val="accent3"/>
                </a:solidFill>
              </a:rPr>
              <a:t>Project Manager</a:t>
            </a:r>
          </a:p>
        </p:txBody>
      </p:sp>
      <p:sp>
        <p:nvSpPr>
          <p:cNvPr id="23" name="TextBox 22"/>
          <p:cNvSpPr txBox="1"/>
          <p:nvPr/>
        </p:nvSpPr>
        <p:spPr>
          <a:xfrm>
            <a:off x="2266984" y="5169540"/>
            <a:ext cx="2128092" cy="861518"/>
          </a:xfrm>
          <a:prstGeom prst="rect">
            <a:avLst/>
          </a:prstGeom>
          <a:noFill/>
        </p:spPr>
        <p:txBody>
          <a:bodyPr wrap="square" lIns="0" tIns="0" rIns="0" bIns="0" rtlCol="0">
            <a:spAutoFit/>
          </a:bodyPr>
          <a:lstStyle/>
          <a:p>
            <a:pPr marL="285750" indent="-285750" defTabSz="1219170">
              <a:spcBef>
                <a:spcPct val="20000"/>
              </a:spcBef>
              <a:buFont typeface="Wingdings" panose="05000000000000000000" pitchFamily="2" charset="2"/>
              <a:buChar char="§"/>
              <a:defRPr/>
            </a:pPr>
            <a:r>
              <a:rPr lang="en-US" sz="1333" dirty="0">
                <a:solidFill>
                  <a:srgbClr val="002060"/>
                </a:solidFill>
              </a:rPr>
              <a:t>Accountable for quality of systems and</a:t>
            </a:r>
          </a:p>
          <a:p>
            <a:pPr marL="285750" indent="-285750" defTabSz="1219170">
              <a:spcBef>
                <a:spcPct val="20000"/>
              </a:spcBef>
              <a:buFont typeface="Wingdings" panose="05000000000000000000" pitchFamily="2" charset="2"/>
              <a:buChar char="§"/>
              <a:defRPr/>
            </a:pPr>
            <a:r>
              <a:rPr lang="en-US" sz="1333" dirty="0">
                <a:solidFill>
                  <a:srgbClr val="002060"/>
                </a:solidFill>
              </a:rPr>
              <a:t>Assists with mainly mobile back-end development</a:t>
            </a:r>
          </a:p>
        </p:txBody>
      </p:sp>
      <p:sp>
        <p:nvSpPr>
          <p:cNvPr id="28" name="TextBox 27"/>
          <p:cNvSpPr txBox="1"/>
          <p:nvPr/>
        </p:nvSpPr>
        <p:spPr>
          <a:xfrm>
            <a:off x="5198111" y="3627259"/>
            <a:ext cx="2152190" cy="1271758"/>
          </a:xfrm>
          <a:prstGeom prst="rect">
            <a:avLst/>
          </a:prstGeom>
          <a:noFill/>
        </p:spPr>
        <p:txBody>
          <a:bodyPr wrap="square" lIns="0" tIns="0" rIns="0" bIns="0" rtlCol="0">
            <a:spAutoFit/>
          </a:bodyPr>
          <a:lstStyle/>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Main UI/UX designer responsible for ensuring the usability of web and mobile app</a:t>
            </a:r>
          </a:p>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Assists business analyst with market research</a:t>
            </a:r>
          </a:p>
        </p:txBody>
      </p:sp>
      <p:sp>
        <p:nvSpPr>
          <p:cNvPr id="29" name="TextBox 28"/>
          <p:cNvSpPr txBox="1"/>
          <p:nvPr/>
        </p:nvSpPr>
        <p:spPr>
          <a:xfrm>
            <a:off x="7492920" y="5345557"/>
            <a:ext cx="2180796" cy="1066639"/>
          </a:xfrm>
          <a:prstGeom prst="rect">
            <a:avLst/>
          </a:prstGeom>
          <a:noFill/>
        </p:spPr>
        <p:txBody>
          <a:bodyPr wrap="square" lIns="0" tIns="0" rIns="0" bIns="0" rtlCol="0">
            <a:spAutoFit/>
          </a:bodyPr>
          <a:lstStyle/>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Responsible for overall project progress and deliverables</a:t>
            </a:r>
          </a:p>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Assists with web front-end design</a:t>
            </a:r>
          </a:p>
        </p:txBody>
      </p:sp>
      <p:sp>
        <p:nvSpPr>
          <p:cNvPr id="30" name="TextBox 29"/>
          <p:cNvSpPr txBox="1"/>
          <p:nvPr/>
        </p:nvSpPr>
        <p:spPr>
          <a:xfrm>
            <a:off x="9847138" y="3507376"/>
            <a:ext cx="2344861" cy="1066639"/>
          </a:xfrm>
          <a:prstGeom prst="rect">
            <a:avLst/>
          </a:prstGeom>
          <a:noFill/>
        </p:spPr>
        <p:txBody>
          <a:bodyPr wrap="square" lIns="0" tIns="0" rIns="0" bIns="0" rtlCol="0">
            <a:spAutoFit/>
          </a:bodyPr>
          <a:lstStyle/>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In charge of mapping user requirements to technical requirements and vice versa</a:t>
            </a:r>
          </a:p>
          <a:p>
            <a:pPr marL="285750" indent="-285750" defTabSz="1219170">
              <a:spcBef>
                <a:spcPct val="20000"/>
              </a:spcBef>
              <a:buFont typeface="Wingdings" panose="05000000000000000000" pitchFamily="2" charset="2"/>
              <a:buChar char="§"/>
              <a:defRPr/>
            </a:pPr>
            <a:r>
              <a:rPr lang="en-US" sz="1333" dirty="0">
                <a:solidFill>
                  <a:schemeClr val="tx1">
                    <a:lumMod val="50000"/>
                    <a:lumOff val="50000"/>
                  </a:schemeClr>
                </a:solidFill>
              </a:rPr>
              <a:t>Assists with quality assurance and testing</a:t>
            </a:r>
          </a:p>
        </p:txBody>
      </p:sp>
      <p:pic>
        <p:nvPicPr>
          <p:cNvPr id="3" name="Picture 2"/>
          <p:cNvPicPr>
            <a:picLocks noChangeAspect="1"/>
          </p:cNvPicPr>
          <p:nvPr/>
        </p:nvPicPr>
        <p:blipFill>
          <a:blip r:embed="rId4"/>
          <a:stretch>
            <a:fillRect/>
          </a:stretch>
        </p:blipFill>
        <p:spPr>
          <a:xfrm>
            <a:off x="7405579" y="2574700"/>
            <a:ext cx="2263081" cy="22630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stretch>
            <a:fillRect/>
          </a:stretch>
        </p:blipFill>
        <p:spPr>
          <a:xfrm>
            <a:off x="9595979" y="517472"/>
            <a:ext cx="2477393" cy="24773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6"/>
          <a:stretch>
            <a:fillRect/>
          </a:stretch>
        </p:blipFill>
        <p:spPr>
          <a:xfrm>
            <a:off x="5054540" y="729919"/>
            <a:ext cx="2308679" cy="23086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rotWithShape="1">
          <a:blip r:embed="rId7"/>
          <a:srcRect b="37775"/>
          <a:stretch/>
        </p:blipFill>
        <p:spPr>
          <a:xfrm>
            <a:off x="242006" y="756751"/>
            <a:ext cx="2349800" cy="23317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rotWithShape="1">
          <a:blip r:embed="rId8"/>
          <a:srcRect l="56442" t="25514"/>
          <a:stretch/>
        </p:blipFill>
        <p:spPr>
          <a:xfrm>
            <a:off x="2376541" y="2332309"/>
            <a:ext cx="2477878" cy="23207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lide Number Placeholder 3"/>
          <p:cNvSpPr>
            <a:spLocks noGrp="1"/>
          </p:cNvSpPr>
          <p:nvPr>
            <p:ph type="sldNum" sz="quarter" idx="12"/>
          </p:nvPr>
        </p:nvSpPr>
        <p:spPr/>
        <p:txBody>
          <a:bodyPr/>
          <a:lstStyle/>
          <a:p>
            <a:fld id="{4483C648-8168-485A-B317-E9B13E71D027}" type="slidenum">
              <a:rPr lang="en-SG" smtClean="0"/>
              <a:t>2</a:t>
            </a:fld>
            <a:endParaRPr lang="en-SG" dirty="0"/>
          </a:p>
        </p:txBody>
      </p:sp>
    </p:spTree>
    <p:extLst>
      <p:ext uri="{BB962C8B-B14F-4D97-AF65-F5344CB8AC3E}">
        <p14:creationId xmlns:p14="http://schemas.microsoft.com/office/powerpoint/2010/main" val="796826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2545" y="353198"/>
            <a:ext cx="11198469" cy="1325563"/>
          </a:xfrm>
        </p:spPr>
        <p:txBody>
          <a:bodyPr>
            <a:normAutofit/>
          </a:bodyPr>
          <a:lstStyle/>
          <a:p>
            <a:pPr algn="ctr"/>
            <a:r>
              <a:rPr lang="en-SG" sz="5400" spc="300" dirty="0">
                <a:solidFill>
                  <a:srgbClr val="0070C0"/>
                </a:solidFill>
                <a:latin typeface="Haettenschweiler" panose="020B0706040902060204" pitchFamily="34" charset="0"/>
              </a:rPr>
              <a:t>USER</a:t>
            </a:r>
            <a:r>
              <a:rPr lang="en-SG" sz="4800" dirty="0">
                <a:solidFill>
                  <a:schemeClr val="accent1"/>
                </a:solidFill>
              </a:rPr>
              <a:t> </a:t>
            </a:r>
            <a:r>
              <a:rPr lang="en-SG" sz="5400" spc="300" dirty="0">
                <a:solidFill>
                  <a:srgbClr val="0070C0"/>
                </a:solidFill>
                <a:latin typeface="Haettenschweiler" panose="020B0706040902060204" pitchFamily="34" charset="0"/>
              </a:rPr>
              <a:t>TESTING </a:t>
            </a:r>
          </a:p>
        </p:txBody>
      </p:sp>
      <p:sp>
        <p:nvSpPr>
          <p:cNvPr id="7" name="Freeform 6"/>
          <p:cNvSpPr>
            <a:spLocks noEditPoints="1"/>
          </p:cNvSpPr>
          <p:nvPr/>
        </p:nvSpPr>
        <p:spPr bwMode="auto">
          <a:xfrm>
            <a:off x="925114" y="4101536"/>
            <a:ext cx="2312737" cy="1903819"/>
          </a:xfrm>
          <a:custGeom>
            <a:avLst/>
            <a:gdLst>
              <a:gd name="T0" fmla="*/ 167110 w 400"/>
              <a:gd name="T1" fmla="*/ 146795 h 352"/>
              <a:gd name="T2" fmla="*/ 164603 w 400"/>
              <a:gd name="T3" fmla="*/ 111764 h 352"/>
              <a:gd name="T4" fmla="*/ 142879 w 400"/>
              <a:gd name="T5" fmla="*/ 98419 h 352"/>
              <a:gd name="T6" fmla="*/ 126586 w 400"/>
              <a:gd name="T7" fmla="*/ 79653 h 352"/>
              <a:gd name="T8" fmla="*/ 132017 w 400"/>
              <a:gd name="T9" fmla="*/ 65474 h 352"/>
              <a:gd name="T10" fmla="*/ 136612 w 400"/>
              <a:gd name="T11" fmla="*/ 55882 h 352"/>
              <a:gd name="T12" fmla="*/ 134524 w 400"/>
              <a:gd name="T13" fmla="*/ 50878 h 352"/>
              <a:gd name="T14" fmla="*/ 135777 w 400"/>
              <a:gd name="T15" fmla="*/ 40869 h 352"/>
              <a:gd name="T16" fmla="*/ 116141 w 400"/>
              <a:gd name="T17" fmla="*/ 21269 h 352"/>
              <a:gd name="T18" fmla="*/ 96088 w 400"/>
              <a:gd name="T19" fmla="*/ 40869 h 352"/>
              <a:gd name="T20" fmla="*/ 97342 w 400"/>
              <a:gd name="T21" fmla="*/ 50878 h 352"/>
              <a:gd name="T22" fmla="*/ 95670 w 400"/>
              <a:gd name="T23" fmla="*/ 55882 h 352"/>
              <a:gd name="T24" fmla="*/ 100266 w 400"/>
              <a:gd name="T25" fmla="*/ 65474 h 352"/>
              <a:gd name="T26" fmla="*/ 105697 w 400"/>
              <a:gd name="T27" fmla="*/ 79653 h 352"/>
              <a:gd name="T28" fmla="*/ 98595 w 400"/>
              <a:gd name="T29" fmla="*/ 93415 h 352"/>
              <a:gd name="T30" fmla="*/ 129510 w 400"/>
              <a:gd name="T31" fmla="*/ 121773 h 352"/>
              <a:gd name="T32" fmla="*/ 129510 w 400"/>
              <a:gd name="T33" fmla="*/ 146795 h 352"/>
              <a:gd name="T34" fmla="*/ 167110 w 400"/>
              <a:gd name="T35" fmla="*/ 146795 h 352"/>
              <a:gd name="T36" fmla="*/ 85226 w 400"/>
              <a:gd name="T37" fmla="*/ 103007 h 352"/>
              <a:gd name="T38" fmla="*/ 63502 w 400"/>
              <a:gd name="T39" fmla="*/ 77985 h 352"/>
              <a:gd name="T40" fmla="*/ 70604 w 400"/>
              <a:gd name="T41" fmla="*/ 59218 h 352"/>
              <a:gd name="T42" fmla="*/ 76871 w 400"/>
              <a:gd name="T43" fmla="*/ 46290 h 352"/>
              <a:gd name="T44" fmla="*/ 74782 w 400"/>
              <a:gd name="T45" fmla="*/ 39618 h 352"/>
              <a:gd name="T46" fmla="*/ 76453 w 400"/>
              <a:gd name="T47" fmla="*/ 26273 h 352"/>
              <a:gd name="T48" fmla="*/ 49715 w 400"/>
              <a:gd name="T49" fmla="*/ 0 h 352"/>
              <a:gd name="T50" fmla="*/ 22978 w 400"/>
              <a:gd name="T51" fmla="*/ 26273 h 352"/>
              <a:gd name="T52" fmla="*/ 24649 w 400"/>
              <a:gd name="T53" fmla="*/ 39618 h 352"/>
              <a:gd name="T54" fmla="*/ 22142 w 400"/>
              <a:gd name="T55" fmla="*/ 46290 h 352"/>
              <a:gd name="T56" fmla="*/ 28409 w 400"/>
              <a:gd name="T57" fmla="*/ 59218 h 352"/>
              <a:gd name="T58" fmla="*/ 35929 w 400"/>
              <a:gd name="T59" fmla="*/ 77985 h 352"/>
              <a:gd name="T60" fmla="*/ 13787 w 400"/>
              <a:gd name="T61" fmla="*/ 103007 h 352"/>
              <a:gd name="T62" fmla="*/ 0 w 400"/>
              <a:gd name="T63" fmla="*/ 116352 h 352"/>
              <a:gd name="T64" fmla="*/ 0 w 400"/>
              <a:gd name="T65" fmla="*/ 146795 h 352"/>
              <a:gd name="T66" fmla="*/ 116141 w 400"/>
              <a:gd name="T67" fmla="*/ 146795 h 352"/>
              <a:gd name="T68" fmla="*/ 116141 w 400"/>
              <a:gd name="T69" fmla="*/ 123858 h 352"/>
              <a:gd name="T70" fmla="*/ 85226 w 400"/>
              <a:gd name="T71" fmla="*/ 103007 h 3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accent1">
              <a:lumMod val="60000"/>
              <a:lumOff val="40000"/>
            </a:schemeClr>
          </a:solidFill>
          <a:ln>
            <a:noFill/>
          </a:ln>
          <a:extLst/>
        </p:spPr>
        <p:txBody>
          <a:bodyPr/>
          <a:lstStyle/>
          <a:p>
            <a:endParaRPr lang="id-ID" dirty="0"/>
          </a:p>
        </p:txBody>
      </p:sp>
      <p:sp>
        <p:nvSpPr>
          <p:cNvPr id="6" name="Freeform 6"/>
          <p:cNvSpPr>
            <a:spLocks noEditPoints="1"/>
          </p:cNvSpPr>
          <p:nvPr/>
        </p:nvSpPr>
        <p:spPr bwMode="auto">
          <a:xfrm>
            <a:off x="3105391" y="3582790"/>
            <a:ext cx="1202761" cy="1617783"/>
          </a:xfrm>
          <a:custGeom>
            <a:avLst/>
            <a:gdLst>
              <a:gd name="T0" fmla="*/ 280 w 320"/>
              <a:gd name="T1" fmla="*/ 0 h 360"/>
              <a:gd name="T2" fmla="*/ 40 w 320"/>
              <a:gd name="T3" fmla="*/ 0 h 360"/>
              <a:gd name="T4" fmla="*/ 0 w 320"/>
              <a:gd name="T5" fmla="*/ 40 h 360"/>
              <a:gd name="T6" fmla="*/ 0 w 320"/>
              <a:gd name="T7" fmla="*/ 320 h 360"/>
              <a:gd name="T8" fmla="*/ 40 w 320"/>
              <a:gd name="T9" fmla="*/ 360 h 360"/>
              <a:gd name="T10" fmla="*/ 280 w 320"/>
              <a:gd name="T11" fmla="*/ 360 h 360"/>
              <a:gd name="T12" fmla="*/ 320 w 320"/>
              <a:gd name="T13" fmla="*/ 320 h 360"/>
              <a:gd name="T14" fmla="*/ 320 w 320"/>
              <a:gd name="T15" fmla="*/ 40 h 360"/>
              <a:gd name="T16" fmla="*/ 280 w 320"/>
              <a:gd name="T17" fmla="*/ 0 h 360"/>
              <a:gd name="T18" fmla="*/ 280 w 320"/>
              <a:gd name="T19" fmla="*/ 320 h 360"/>
              <a:gd name="T20" fmla="*/ 40 w 320"/>
              <a:gd name="T21" fmla="*/ 320 h 360"/>
              <a:gd name="T22" fmla="*/ 40 w 320"/>
              <a:gd name="T23" fmla="*/ 40 h 360"/>
              <a:gd name="T24" fmla="*/ 280 w 320"/>
              <a:gd name="T25" fmla="*/ 40 h 360"/>
              <a:gd name="T26" fmla="*/ 280 w 320"/>
              <a:gd name="T27" fmla="*/ 320 h 360"/>
              <a:gd name="T28" fmla="*/ 180 w 320"/>
              <a:gd name="T29" fmla="*/ 220 h 360"/>
              <a:gd name="T30" fmla="*/ 80 w 320"/>
              <a:gd name="T31" fmla="*/ 220 h 360"/>
              <a:gd name="T32" fmla="*/ 80 w 320"/>
              <a:gd name="T33" fmla="*/ 240 h 360"/>
              <a:gd name="T34" fmla="*/ 180 w 320"/>
              <a:gd name="T35" fmla="*/ 240 h 360"/>
              <a:gd name="T36" fmla="*/ 180 w 320"/>
              <a:gd name="T37" fmla="*/ 220 h 360"/>
              <a:gd name="T38" fmla="*/ 240 w 320"/>
              <a:gd name="T39" fmla="*/ 140 h 360"/>
              <a:gd name="T40" fmla="*/ 160 w 320"/>
              <a:gd name="T41" fmla="*/ 140 h 360"/>
              <a:gd name="T42" fmla="*/ 160 w 320"/>
              <a:gd name="T43" fmla="*/ 160 h 360"/>
              <a:gd name="T44" fmla="*/ 240 w 320"/>
              <a:gd name="T45" fmla="*/ 160 h 360"/>
              <a:gd name="T46" fmla="*/ 240 w 320"/>
              <a:gd name="T47" fmla="*/ 140 h 360"/>
              <a:gd name="T48" fmla="*/ 160 w 320"/>
              <a:gd name="T49" fmla="*/ 120 h 360"/>
              <a:gd name="T50" fmla="*/ 240 w 320"/>
              <a:gd name="T51" fmla="*/ 120 h 360"/>
              <a:gd name="T52" fmla="*/ 240 w 320"/>
              <a:gd name="T53" fmla="*/ 80 h 360"/>
              <a:gd name="T54" fmla="*/ 160 w 320"/>
              <a:gd name="T55" fmla="*/ 80 h 360"/>
              <a:gd name="T56" fmla="*/ 160 w 320"/>
              <a:gd name="T57" fmla="*/ 120 h 360"/>
              <a:gd name="T58" fmla="*/ 140 w 320"/>
              <a:gd name="T59" fmla="*/ 80 h 360"/>
              <a:gd name="T60" fmla="*/ 80 w 320"/>
              <a:gd name="T61" fmla="*/ 80 h 360"/>
              <a:gd name="T62" fmla="*/ 80 w 320"/>
              <a:gd name="T63" fmla="*/ 160 h 360"/>
              <a:gd name="T64" fmla="*/ 140 w 320"/>
              <a:gd name="T65" fmla="*/ 160 h 360"/>
              <a:gd name="T66" fmla="*/ 140 w 320"/>
              <a:gd name="T67" fmla="*/ 80 h 360"/>
              <a:gd name="T68" fmla="*/ 120 w 320"/>
              <a:gd name="T69" fmla="*/ 180 h 360"/>
              <a:gd name="T70" fmla="*/ 80 w 320"/>
              <a:gd name="T71" fmla="*/ 180 h 360"/>
              <a:gd name="T72" fmla="*/ 80 w 320"/>
              <a:gd name="T73" fmla="*/ 200 h 360"/>
              <a:gd name="T74" fmla="*/ 120 w 320"/>
              <a:gd name="T75" fmla="*/ 200 h 360"/>
              <a:gd name="T76" fmla="*/ 120 w 320"/>
              <a:gd name="T77" fmla="*/ 180 h 360"/>
              <a:gd name="T78" fmla="*/ 140 w 320"/>
              <a:gd name="T79" fmla="*/ 200 h 360"/>
              <a:gd name="T80" fmla="*/ 240 w 320"/>
              <a:gd name="T81" fmla="*/ 200 h 360"/>
              <a:gd name="T82" fmla="*/ 240 w 320"/>
              <a:gd name="T83" fmla="*/ 180 h 360"/>
              <a:gd name="T84" fmla="*/ 140 w 320"/>
              <a:gd name="T85" fmla="*/ 180 h 360"/>
              <a:gd name="T86" fmla="*/ 140 w 320"/>
              <a:gd name="T87" fmla="*/ 200 h 360"/>
              <a:gd name="T88" fmla="*/ 240 w 320"/>
              <a:gd name="T89" fmla="*/ 260 h 360"/>
              <a:gd name="T90" fmla="*/ 80 w 320"/>
              <a:gd name="T91" fmla="*/ 260 h 360"/>
              <a:gd name="T92" fmla="*/ 80 w 320"/>
              <a:gd name="T93" fmla="*/ 280 h 360"/>
              <a:gd name="T94" fmla="*/ 240 w 320"/>
              <a:gd name="T95" fmla="*/ 280 h 360"/>
              <a:gd name="T96" fmla="*/ 240 w 320"/>
              <a:gd name="T97" fmla="*/ 260 h 360"/>
              <a:gd name="T98" fmla="*/ 200 w 320"/>
              <a:gd name="T99" fmla="*/ 240 h 360"/>
              <a:gd name="T100" fmla="*/ 240 w 320"/>
              <a:gd name="T101" fmla="*/ 240 h 360"/>
              <a:gd name="T102" fmla="*/ 240 w 320"/>
              <a:gd name="T103" fmla="*/ 220 h 360"/>
              <a:gd name="T104" fmla="*/ 200 w 320"/>
              <a:gd name="T105" fmla="*/ 220 h 360"/>
              <a:gd name="T106" fmla="*/ 200 w 320"/>
              <a:gd name="T107"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0" h="360">
                <a:moveTo>
                  <a:pt x="280" y="0"/>
                </a:moveTo>
                <a:cubicBezTo>
                  <a:pt x="40" y="0"/>
                  <a:pt x="40" y="0"/>
                  <a:pt x="40" y="0"/>
                </a:cubicBezTo>
                <a:cubicBezTo>
                  <a:pt x="18" y="0"/>
                  <a:pt x="0" y="18"/>
                  <a:pt x="0" y="40"/>
                </a:cubicBezTo>
                <a:cubicBezTo>
                  <a:pt x="0" y="320"/>
                  <a:pt x="0" y="320"/>
                  <a:pt x="0" y="320"/>
                </a:cubicBezTo>
                <a:cubicBezTo>
                  <a:pt x="0" y="342"/>
                  <a:pt x="18" y="360"/>
                  <a:pt x="40" y="360"/>
                </a:cubicBezTo>
                <a:cubicBezTo>
                  <a:pt x="280" y="360"/>
                  <a:pt x="280" y="360"/>
                  <a:pt x="280" y="360"/>
                </a:cubicBezTo>
                <a:cubicBezTo>
                  <a:pt x="302" y="360"/>
                  <a:pt x="320" y="342"/>
                  <a:pt x="320" y="320"/>
                </a:cubicBezTo>
                <a:cubicBezTo>
                  <a:pt x="320" y="40"/>
                  <a:pt x="320" y="40"/>
                  <a:pt x="320" y="40"/>
                </a:cubicBezTo>
                <a:cubicBezTo>
                  <a:pt x="320" y="18"/>
                  <a:pt x="302" y="0"/>
                  <a:pt x="280" y="0"/>
                </a:cubicBezTo>
                <a:close/>
                <a:moveTo>
                  <a:pt x="280" y="320"/>
                </a:moveTo>
                <a:cubicBezTo>
                  <a:pt x="40" y="320"/>
                  <a:pt x="40" y="320"/>
                  <a:pt x="40" y="320"/>
                </a:cubicBezTo>
                <a:cubicBezTo>
                  <a:pt x="40" y="40"/>
                  <a:pt x="40" y="40"/>
                  <a:pt x="40" y="40"/>
                </a:cubicBezTo>
                <a:cubicBezTo>
                  <a:pt x="280" y="40"/>
                  <a:pt x="280" y="40"/>
                  <a:pt x="280" y="40"/>
                </a:cubicBezTo>
                <a:lnTo>
                  <a:pt x="280" y="320"/>
                </a:lnTo>
                <a:close/>
                <a:moveTo>
                  <a:pt x="180" y="220"/>
                </a:moveTo>
                <a:cubicBezTo>
                  <a:pt x="80" y="220"/>
                  <a:pt x="80" y="220"/>
                  <a:pt x="80" y="220"/>
                </a:cubicBezTo>
                <a:cubicBezTo>
                  <a:pt x="80" y="240"/>
                  <a:pt x="80" y="240"/>
                  <a:pt x="80" y="240"/>
                </a:cubicBezTo>
                <a:cubicBezTo>
                  <a:pt x="180" y="240"/>
                  <a:pt x="180" y="240"/>
                  <a:pt x="180" y="240"/>
                </a:cubicBezTo>
                <a:lnTo>
                  <a:pt x="180" y="220"/>
                </a:lnTo>
                <a:close/>
                <a:moveTo>
                  <a:pt x="240" y="140"/>
                </a:moveTo>
                <a:cubicBezTo>
                  <a:pt x="160" y="140"/>
                  <a:pt x="160" y="140"/>
                  <a:pt x="160" y="140"/>
                </a:cubicBezTo>
                <a:cubicBezTo>
                  <a:pt x="160" y="160"/>
                  <a:pt x="160" y="160"/>
                  <a:pt x="160" y="160"/>
                </a:cubicBezTo>
                <a:cubicBezTo>
                  <a:pt x="240" y="160"/>
                  <a:pt x="240" y="160"/>
                  <a:pt x="240" y="160"/>
                </a:cubicBezTo>
                <a:lnTo>
                  <a:pt x="240" y="140"/>
                </a:lnTo>
                <a:close/>
                <a:moveTo>
                  <a:pt x="160" y="120"/>
                </a:moveTo>
                <a:cubicBezTo>
                  <a:pt x="240" y="120"/>
                  <a:pt x="240" y="120"/>
                  <a:pt x="240" y="120"/>
                </a:cubicBezTo>
                <a:cubicBezTo>
                  <a:pt x="240" y="80"/>
                  <a:pt x="240" y="80"/>
                  <a:pt x="240" y="80"/>
                </a:cubicBezTo>
                <a:cubicBezTo>
                  <a:pt x="160" y="80"/>
                  <a:pt x="160" y="80"/>
                  <a:pt x="160" y="80"/>
                </a:cubicBezTo>
                <a:lnTo>
                  <a:pt x="160" y="120"/>
                </a:lnTo>
                <a:close/>
                <a:moveTo>
                  <a:pt x="140" y="80"/>
                </a:moveTo>
                <a:cubicBezTo>
                  <a:pt x="80" y="80"/>
                  <a:pt x="80" y="80"/>
                  <a:pt x="80" y="80"/>
                </a:cubicBezTo>
                <a:cubicBezTo>
                  <a:pt x="80" y="160"/>
                  <a:pt x="80" y="160"/>
                  <a:pt x="80" y="160"/>
                </a:cubicBezTo>
                <a:cubicBezTo>
                  <a:pt x="140" y="160"/>
                  <a:pt x="140" y="160"/>
                  <a:pt x="140" y="160"/>
                </a:cubicBezTo>
                <a:lnTo>
                  <a:pt x="140" y="80"/>
                </a:lnTo>
                <a:close/>
                <a:moveTo>
                  <a:pt x="120" y="180"/>
                </a:moveTo>
                <a:cubicBezTo>
                  <a:pt x="80" y="180"/>
                  <a:pt x="80" y="180"/>
                  <a:pt x="80" y="180"/>
                </a:cubicBezTo>
                <a:cubicBezTo>
                  <a:pt x="80" y="200"/>
                  <a:pt x="80" y="200"/>
                  <a:pt x="80" y="200"/>
                </a:cubicBezTo>
                <a:cubicBezTo>
                  <a:pt x="120" y="200"/>
                  <a:pt x="120" y="200"/>
                  <a:pt x="120" y="200"/>
                </a:cubicBezTo>
                <a:lnTo>
                  <a:pt x="120" y="180"/>
                </a:lnTo>
                <a:close/>
                <a:moveTo>
                  <a:pt x="140" y="200"/>
                </a:moveTo>
                <a:cubicBezTo>
                  <a:pt x="240" y="200"/>
                  <a:pt x="240" y="200"/>
                  <a:pt x="240" y="200"/>
                </a:cubicBezTo>
                <a:cubicBezTo>
                  <a:pt x="240" y="180"/>
                  <a:pt x="240" y="180"/>
                  <a:pt x="240" y="180"/>
                </a:cubicBezTo>
                <a:cubicBezTo>
                  <a:pt x="140" y="180"/>
                  <a:pt x="140" y="180"/>
                  <a:pt x="140" y="180"/>
                </a:cubicBezTo>
                <a:lnTo>
                  <a:pt x="140" y="200"/>
                </a:lnTo>
                <a:close/>
                <a:moveTo>
                  <a:pt x="240" y="260"/>
                </a:moveTo>
                <a:cubicBezTo>
                  <a:pt x="80" y="260"/>
                  <a:pt x="80" y="260"/>
                  <a:pt x="80" y="260"/>
                </a:cubicBezTo>
                <a:cubicBezTo>
                  <a:pt x="80" y="280"/>
                  <a:pt x="80" y="280"/>
                  <a:pt x="80" y="280"/>
                </a:cubicBezTo>
                <a:cubicBezTo>
                  <a:pt x="240" y="280"/>
                  <a:pt x="240" y="280"/>
                  <a:pt x="240" y="280"/>
                </a:cubicBezTo>
                <a:lnTo>
                  <a:pt x="240" y="260"/>
                </a:lnTo>
                <a:close/>
                <a:moveTo>
                  <a:pt x="200" y="240"/>
                </a:moveTo>
                <a:cubicBezTo>
                  <a:pt x="240" y="240"/>
                  <a:pt x="240" y="240"/>
                  <a:pt x="240" y="240"/>
                </a:cubicBezTo>
                <a:cubicBezTo>
                  <a:pt x="240" y="220"/>
                  <a:pt x="240" y="220"/>
                  <a:pt x="240" y="220"/>
                </a:cubicBezTo>
                <a:cubicBezTo>
                  <a:pt x="200" y="220"/>
                  <a:pt x="200" y="220"/>
                  <a:pt x="200" y="220"/>
                </a:cubicBezTo>
                <a:lnTo>
                  <a:pt x="200" y="24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sz="2000" dirty="0">
              <a:solidFill>
                <a:schemeClr val="tx2"/>
              </a:solidFill>
            </a:endParaRPr>
          </a:p>
        </p:txBody>
      </p:sp>
      <p:sp>
        <p:nvSpPr>
          <p:cNvPr id="11" name="Content Placeholder 2"/>
          <p:cNvSpPr txBox="1">
            <a:spLocks/>
          </p:cNvSpPr>
          <p:nvPr/>
        </p:nvSpPr>
        <p:spPr>
          <a:xfrm>
            <a:off x="442545" y="1268529"/>
            <a:ext cx="4797670" cy="219012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800" dirty="0">
                <a:solidFill>
                  <a:schemeClr val="tx1">
                    <a:lumMod val="75000"/>
                    <a:lumOff val="25000"/>
                  </a:schemeClr>
                </a:solidFill>
                <a:ea typeface="Roboto" panose="02000000000000000000" pitchFamily="2" charset="0"/>
              </a:rPr>
              <a:t>Objectives of UT #2</a:t>
            </a:r>
            <a:endParaRPr lang="id-ID" sz="28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SG" sz="1800" dirty="0">
                <a:solidFill>
                  <a:schemeClr val="tx1">
                    <a:lumMod val="50000"/>
                    <a:lumOff val="50000"/>
                  </a:schemeClr>
                </a:solidFill>
                <a:ea typeface="Roboto" panose="02000000000000000000" pitchFamily="2" charset="0"/>
              </a:rPr>
              <a:t>Get feedback on usability of Researcher Web Portal and </a:t>
            </a:r>
            <a:r>
              <a:rPr lang="en-SG" sz="1800" dirty="0" err="1">
                <a:solidFill>
                  <a:schemeClr val="tx1">
                    <a:lumMod val="50000"/>
                    <a:lumOff val="50000"/>
                  </a:schemeClr>
                </a:solidFill>
                <a:ea typeface="Roboto" panose="02000000000000000000" pitchFamily="2" charset="0"/>
              </a:rPr>
              <a:t>Refokus</a:t>
            </a:r>
            <a:r>
              <a:rPr lang="en-SG" sz="1800" dirty="0">
                <a:solidFill>
                  <a:schemeClr val="tx1">
                    <a:lumMod val="50000"/>
                    <a:lumOff val="50000"/>
                  </a:schemeClr>
                </a:solidFill>
                <a:ea typeface="Roboto" panose="02000000000000000000" pitchFamily="2" charset="0"/>
              </a:rPr>
              <a:t> Mobile App </a:t>
            </a:r>
          </a:p>
          <a:p>
            <a:pPr marL="285750" indent="-285750" algn="l">
              <a:buFont typeface="Arial" panose="020B0604020202020204" pitchFamily="34" charset="0"/>
              <a:buChar char="•"/>
            </a:pPr>
            <a:r>
              <a:rPr lang="en-SG" sz="1800" dirty="0">
                <a:solidFill>
                  <a:schemeClr val="tx1">
                    <a:lumMod val="50000"/>
                    <a:lumOff val="50000"/>
                  </a:schemeClr>
                </a:solidFill>
                <a:ea typeface="Roboto" panose="02000000000000000000" pitchFamily="2" charset="0"/>
              </a:rPr>
              <a:t>Identify areas for improvement based on UT results</a:t>
            </a:r>
            <a:endParaRPr lang="en-US" sz="1800" dirty="0">
              <a:solidFill>
                <a:schemeClr val="tx1">
                  <a:lumMod val="50000"/>
                  <a:lumOff val="50000"/>
                </a:schemeClr>
              </a:solidFill>
              <a:ea typeface="Roboto" panose="02000000000000000000" pitchFamily="2" charset="0"/>
            </a:endParaRPr>
          </a:p>
        </p:txBody>
      </p:sp>
      <p:cxnSp>
        <p:nvCxnSpPr>
          <p:cNvPr id="8" name="Straight Connector 7"/>
          <p:cNvCxnSpPr/>
          <p:nvPr/>
        </p:nvCxnSpPr>
        <p:spPr>
          <a:xfrm>
            <a:off x="5418128" y="2363589"/>
            <a:ext cx="12325" cy="3576395"/>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6041779" y="3958384"/>
            <a:ext cx="4797670" cy="2190121"/>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800" dirty="0">
                <a:solidFill>
                  <a:schemeClr val="tx1">
                    <a:lumMod val="75000"/>
                    <a:lumOff val="25000"/>
                  </a:schemeClr>
                </a:solidFill>
                <a:ea typeface="Roboto" panose="02000000000000000000" pitchFamily="2" charset="0"/>
              </a:rPr>
              <a:t>Demographics of Users</a:t>
            </a:r>
            <a:endParaRPr lang="id-ID" sz="28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SG" sz="1800" dirty="0">
                <a:solidFill>
                  <a:schemeClr val="tx1">
                    <a:lumMod val="50000"/>
                    <a:lumOff val="50000"/>
                  </a:schemeClr>
                </a:solidFill>
                <a:ea typeface="Roboto" panose="02000000000000000000" pitchFamily="2" charset="0"/>
              </a:rPr>
              <a:t>1 Researcher</a:t>
            </a:r>
          </a:p>
          <a:p>
            <a:pPr marL="285750" indent="-285750" algn="l">
              <a:buFont typeface="Arial" panose="020B0604020202020204" pitchFamily="34" charset="0"/>
              <a:buChar char="•"/>
            </a:pPr>
            <a:r>
              <a:rPr lang="en-SG" sz="1800" dirty="0">
                <a:solidFill>
                  <a:schemeClr val="tx1">
                    <a:lumMod val="50000"/>
                    <a:lumOff val="50000"/>
                  </a:schemeClr>
                </a:solidFill>
                <a:ea typeface="Roboto" panose="02000000000000000000" pitchFamily="2" charset="0"/>
              </a:rPr>
              <a:t>4 Students</a:t>
            </a:r>
            <a:endParaRPr lang="en-US" sz="1600" dirty="0">
              <a:solidFill>
                <a:schemeClr val="tx1">
                  <a:lumMod val="50000"/>
                  <a:lumOff val="50000"/>
                </a:schemeClr>
              </a:solidFill>
              <a:ea typeface="Roboto" panose="02000000000000000000" pitchFamily="2" charset="0"/>
            </a:endParaRPr>
          </a:p>
        </p:txBody>
      </p:sp>
      <p:pic>
        <p:nvPicPr>
          <p:cNvPr id="3" name="Picture 2"/>
          <p:cNvPicPr>
            <a:picLocks noChangeAspect="1"/>
          </p:cNvPicPr>
          <p:nvPr/>
        </p:nvPicPr>
        <p:blipFill>
          <a:blip r:embed="rId2"/>
          <a:stretch>
            <a:fillRect/>
          </a:stretch>
        </p:blipFill>
        <p:spPr>
          <a:xfrm>
            <a:off x="5757795" y="1491409"/>
            <a:ext cx="5972175" cy="2466975"/>
          </a:xfrm>
          <a:prstGeom prst="rect">
            <a:avLst/>
          </a:prstGeom>
        </p:spPr>
      </p:pic>
      <p:sp>
        <p:nvSpPr>
          <p:cNvPr id="2" name="Slide Number Placeholder 1"/>
          <p:cNvSpPr>
            <a:spLocks noGrp="1"/>
          </p:cNvSpPr>
          <p:nvPr>
            <p:ph type="sldNum" sz="quarter" idx="12"/>
          </p:nvPr>
        </p:nvSpPr>
        <p:spPr/>
        <p:txBody>
          <a:bodyPr/>
          <a:lstStyle/>
          <a:p>
            <a:fld id="{4483C648-8168-485A-B317-E9B13E71D027}" type="slidenum">
              <a:rPr lang="en-SG" smtClean="0"/>
              <a:t>20</a:t>
            </a:fld>
            <a:endParaRPr lang="en-SG" dirty="0"/>
          </a:p>
        </p:txBody>
      </p:sp>
    </p:spTree>
    <p:extLst>
      <p:ext uri="{BB962C8B-B14F-4D97-AF65-F5344CB8AC3E}">
        <p14:creationId xmlns:p14="http://schemas.microsoft.com/office/powerpoint/2010/main" val="2304224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a:xfrm>
            <a:off x="3669905" y="-99610"/>
            <a:ext cx="6035055" cy="116724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SG" sz="5400" spc="300" dirty="0">
                <a:solidFill>
                  <a:srgbClr val="0070C0"/>
                </a:solidFill>
                <a:latin typeface="Haettenschweiler" panose="020B0706040902060204" pitchFamily="34" charset="0"/>
                <a:ea typeface="+mj-ea"/>
                <a:cs typeface="+mj-cs"/>
              </a:rPr>
              <a:t>User Testing #2</a:t>
            </a:r>
            <a:endParaRPr lang="en-US" sz="5400" spc="300" dirty="0">
              <a:solidFill>
                <a:srgbClr val="0070C0"/>
              </a:solidFill>
              <a:latin typeface="Haettenschweiler" panose="020B0706040902060204" pitchFamily="34" charset="0"/>
              <a:ea typeface="+mj-ea"/>
              <a:cs typeface="+mj-cs"/>
            </a:endParaRPr>
          </a:p>
        </p:txBody>
      </p:sp>
      <p:graphicFrame>
        <p:nvGraphicFramePr>
          <p:cNvPr id="16" name="Chart 15"/>
          <p:cNvGraphicFramePr>
            <a:graphicFrameLocks noChangeAspect="1"/>
          </p:cNvGraphicFramePr>
          <p:nvPr>
            <p:extLst>
              <p:ext uri="{D42A27DB-BD31-4B8C-83A1-F6EECF244321}">
                <p14:modId xmlns:p14="http://schemas.microsoft.com/office/powerpoint/2010/main" val="565143304"/>
              </p:ext>
            </p:extLst>
          </p:nvPr>
        </p:nvGraphicFramePr>
        <p:xfrm>
          <a:off x="1435601" y="2594995"/>
          <a:ext cx="2089332" cy="21600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1710002" y="3485256"/>
            <a:ext cx="1574062" cy="892873"/>
          </a:xfrm>
          <a:prstGeom prst="rect">
            <a:avLst/>
          </a:prstGeom>
          <a:noFill/>
        </p:spPr>
        <p:txBody>
          <a:bodyPr wrap="square" rtlCol="0">
            <a:spAutoFit/>
          </a:bodyPr>
          <a:lstStyle/>
          <a:p>
            <a:pPr algn="ctr">
              <a:lnSpc>
                <a:spcPct val="70000"/>
              </a:lnSpc>
            </a:pPr>
            <a:r>
              <a:rPr lang="en-SG" sz="3600" b="1" dirty="0">
                <a:solidFill>
                  <a:schemeClr val="accent5">
                    <a:lumMod val="75000"/>
                  </a:schemeClr>
                </a:solidFill>
              </a:rPr>
              <a:t>2.9/5</a:t>
            </a:r>
            <a:endParaRPr lang="id-ID" sz="3600" b="1" dirty="0">
              <a:solidFill>
                <a:schemeClr val="accent5">
                  <a:lumMod val="75000"/>
                </a:schemeClr>
              </a:solidFill>
            </a:endParaRPr>
          </a:p>
          <a:p>
            <a:pPr algn="ctr">
              <a:lnSpc>
                <a:spcPct val="70000"/>
              </a:lnSpc>
            </a:pPr>
            <a:endParaRPr lang="id-ID" sz="3600" b="1" dirty="0">
              <a:solidFill>
                <a:schemeClr val="accent5">
                  <a:lumMod val="75000"/>
                </a:schemeClr>
              </a:solidFill>
            </a:endParaRPr>
          </a:p>
        </p:txBody>
      </p:sp>
      <p:cxnSp>
        <p:nvCxnSpPr>
          <p:cNvPr id="18" name="Straight Connector 17"/>
          <p:cNvCxnSpPr/>
          <p:nvPr/>
        </p:nvCxnSpPr>
        <p:spPr>
          <a:xfrm>
            <a:off x="2440207" y="4641592"/>
            <a:ext cx="2348" cy="168231"/>
          </a:xfrm>
          <a:prstGeom prst="line">
            <a:avLst/>
          </a:prstGeom>
          <a:ln w="19050">
            <a:solidFill>
              <a:schemeClr val="accent5"/>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90516" y="4790577"/>
            <a:ext cx="1291742" cy="461665"/>
          </a:xfrm>
          <a:prstGeom prst="rect">
            <a:avLst/>
          </a:prstGeom>
          <a:noFill/>
        </p:spPr>
        <p:txBody>
          <a:bodyPr wrap="square" rtlCol="0">
            <a:spAutoFit/>
          </a:bodyPr>
          <a:lstStyle/>
          <a:p>
            <a:pPr algn="ctr"/>
            <a:endParaRPr lang="id-ID" sz="2400" b="1" dirty="0">
              <a:solidFill>
                <a:schemeClr val="accent5">
                  <a:lumMod val="75000"/>
                </a:schemeClr>
              </a:solidFill>
            </a:endParaRPr>
          </a:p>
        </p:txBody>
      </p:sp>
      <p:cxnSp>
        <p:nvCxnSpPr>
          <p:cNvPr id="21" name="Straight Connector 20"/>
          <p:cNvCxnSpPr/>
          <p:nvPr/>
        </p:nvCxnSpPr>
        <p:spPr>
          <a:xfrm>
            <a:off x="3853271" y="1975408"/>
            <a:ext cx="10560" cy="423872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400061" y="3249129"/>
            <a:ext cx="2868582" cy="9472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schemeClr val="tx1"/>
                </a:solidFill>
              </a:rPr>
              <a:t>2 out of 5 users (40%) were </a:t>
            </a:r>
            <a:r>
              <a:rPr lang="en-US" sz="1800" dirty="0">
                <a:solidFill>
                  <a:schemeClr val="tx1"/>
                </a:solidFill>
              </a:rPr>
              <a:t>satisfied with our Researcher Web Portal</a:t>
            </a:r>
          </a:p>
        </p:txBody>
      </p:sp>
      <p:sp>
        <p:nvSpPr>
          <p:cNvPr id="24" name="Title 13"/>
          <p:cNvSpPr txBox="1">
            <a:spLocks/>
          </p:cNvSpPr>
          <p:nvPr/>
        </p:nvSpPr>
        <p:spPr>
          <a:xfrm>
            <a:off x="5245221" y="1419032"/>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endParaRPr lang="en-US" sz="2000" dirty="0">
              <a:solidFill>
                <a:schemeClr val="bg2">
                  <a:lumMod val="50000"/>
                </a:schemeClr>
              </a:solidFill>
              <a:latin typeface="+mn-lt"/>
            </a:endParaRPr>
          </a:p>
        </p:txBody>
      </p:sp>
      <p:sp>
        <p:nvSpPr>
          <p:cNvPr id="93" name="Title 13"/>
          <p:cNvSpPr txBox="1">
            <a:spLocks/>
          </p:cNvSpPr>
          <p:nvPr/>
        </p:nvSpPr>
        <p:spPr>
          <a:xfrm>
            <a:off x="1370350" y="4754995"/>
            <a:ext cx="2172793" cy="9376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SG" sz="1800" b="1" dirty="0">
                <a:solidFill>
                  <a:schemeClr val="accent6"/>
                </a:solidFill>
                <a:latin typeface="+mn-lt"/>
                <a:ea typeface="Roboto" panose="02000000000000000000" pitchFamily="2" charset="0"/>
              </a:rPr>
              <a:t>Overall Satisfaction</a:t>
            </a:r>
            <a:endParaRPr lang="id-ID" sz="1800" b="1" dirty="0">
              <a:solidFill>
                <a:schemeClr val="accent6"/>
              </a:solidFill>
              <a:latin typeface="+mn-lt"/>
              <a:ea typeface="Roboto" panose="02000000000000000000" pitchFamily="2" charset="0"/>
            </a:endParaRPr>
          </a:p>
          <a:p>
            <a:pPr algn="ctr"/>
            <a:r>
              <a:rPr lang="en-SG" sz="1400" dirty="0">
                <a:solidFill>
                  <a:schemeClr val="bg1">
                    <a:lumMod val="50000"/>
                  </a:schemeClr>
                </a:solidFill>
                <a:latin typeface="+mn-lt"/>
                <a:ea typeface="Roboto" panose="02000000000000000000" pitchFamily="2" charset="0"/>
              </a:rPr>
              <a:t>Researcher Web Portal</a:t>
            </a:r>
            <a:endParaRPr lang="en-US" sz="1400" dirty="0">
              <a:solidFill>
                <a:schemeClr val="bg1">
                  <a:lumMod val="50000"/>
                </a:schemeClr>
              </a:solidFill>
              <a:latin typeface="+mn-lt"/>
              <a:ea typeface="Roboto" panose="02000000000000000000" pitchFamily="2" charset="0"/>
            </a:endParaRPr>
          </a:p>
        </p:txBody>
      </p:sp>
      <p:grpSp>
        <p:nvGrpSpPr>
          <p:cNvPr id="4" name="Group 3"/>
          <p:cNvGrpSpPr/>
          <p:nvPr/>
        </p:nvGrpSpPr>
        <p:grpSpPr>
          <a:xfrm>
            <a:off x="4484081" y="4378129"/>
            <a:ext cx="2295631" cy="929171"/>
            <a:chOff x="4524642" y="3199589"/>
            <a:chExt cx="2295631" cy="929171"/>
          </a:xfrm>
        </p:grpSpPr>
        <p:grpSp>
          <p:nvGrpSpPr>
            <p:cNvPr id="58" name="Group 57"/>
            <p:cNvGrpSpPr/>
            <p:nvPr/>
          </p:nvGrpSpPr>
          <p:grpSpPr>
            <a:xfrm>
              <a:off x="4524648" y="3200666"/>
              <a:ext cx="2295625" cy="928094"/>
              <a:chOff x="4671866" y="3720174"/>
              <a:chExt cx="926864" cy="371476"/>
            </a:xfrm>
          </p:grpSpPr>
          <p:grpSp>
            <p:nvGrpSpPr>
              <p:cNvPr id="59" name="Group 58"/>
              <p:cNvGrpSpPr/>
              <p:nvPr/>
            </p:nvGrpSpPr>
            <p:grpSpPr>
              <a:xfrm>
                <a:off x="4671866" y="3720174"/>
                <a:ext cx="172244" cy="371476"/>
                <a:chOff x="6084168" y="3828473"/>
                <a:chExt cx="172244" cy="371476"/>
              </a:xfrm>
              <a:solidFill>
                <a:schemeClr val="bg1">
                  <a:lumMod val="85000"/>
                </a:schemeClr>
              </a:solidFill>
            </p:grpSpPr>
            <p:sp>
              <p:nvSpPr>
                <p:cNvPr id="87" name="Oval 86"/>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88"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5" name="Group 64"/>
              <p:cNvGrpSpPr/>
              <p:nvPr/>
            </p:nvGrpSpPr>
            <p:grpSpPr>
              <a:xfrm>
                <a:off x="5426486" y="3720174"/>
                <a:ext cx="172244" cy="371476"/>
                <a:chOff x="6084168" y="3828473"/>
                <a:chExt cx="172244" cy="371476"/>
              </a:xfrm>
              <a:solidFill>
                <a:schemeClr val="bg1">
                  <a:lumMod val="85000"/>
                </a:schemeClr>
              </a:solidFill>
            </p:grpSpPr>
            <p:sp>
              <p:nvSpPr>
                <p:cNvPr id="75" name="Oval 74"/>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6" name="Group 65"/>
              <p:cNvGrpSpPr/>
              <p:nvPr/>
            </p:nvGrpSpPr>
            <p:grpSpPr>
              <a:xfrm>
                <a:off x="5237831" y="3720174"/>
                <a:ext cx="172244" cy="371476"/>
                <a:chOff x="6084168" y="3828473"/>
                <a:chExt cx="172244" cy="371476"/>
              </a:xfrm>
              <a:solidFill>
                <a:schemeClr val="bg1">
                  <a:lumMod val="85000"/>
                </a:schemeClr>
              </a:solidFill>
            </p:grpSpPr>
            <p:sp>
              <p:nvSpPr>
                <p:cNvPr id="73" name="Oval 72"/>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4"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7" name="Group 66"/>
              <p:cNvGrpSpPr/>
              <p:nvPr/>
            </p:nvGrpSpPr>
            <p:grpSpPr>
              <a:xfrm>
                <a:off x="5049176" y="3720174"/>
                <a:ext cx="172244" cy="371476"/>
                <a:chOff x="6084168" y="3828473"/>
                <a:chExt cx="172244" cy="371476"/>
              </a:xfrm>
              <a:solidFill>
                <a:schemeClr val="bg1">
                  <a:lumMod val="85000"/>
                </a:schemeClr>
              </a:solidFill>
            </p:grpSpPr>
            <p:sp>
              <p:nvSpPr>
                <p:cNvPr id="71" name="Oval 70"/>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2"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8" name="Group 67"/>
              <p:cNvGrpSpPr/>
              <p:nvPr/>
            </p:nvGrpSpPr>
            <p:grpSpPr>
              <a:xfrm>
                <a:off x="4860521" y="3720174"/>
                <a:ext cx="172244" cy="371476"/>
                <a:chOff x="6084168" y="3828473"/>
                <a:chExt cx="172244" cy="371476"/>
              </a:xfrm>
              <a:solidFill>
                <a:schemeClr val="bg1">
                  <a:lumMod val="85000"/>
                </a:schemeClr>
              </a:solidFill>
            </p:grpSpPr>
            <p:sp>
              <p:nvSpPr>
                <p:cNvPr id="69" name="Oval 68"/>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grpSp>
          <p:nvGrpSpPr>
            <p:cNvPr id="114" name="Group 113"/>
            <p:cNvGrpSpPr/>
            <p:nvPr/>
          </p:nvGrpSpPr>
          <p:grpSpPr>
            <a:xfrm>
              <a:off x="4524642" y="3199589"/>
              <a:ext cx="906537" cy="928094"/>
              <a:chOff x="8652390" y="1423975"/>
              <a:chExt cx="360899" cy="371476"/>
            </a:xfrm>
            <a:solidFill>
              <a:schemeClr val="accent4"/>
            </a:solidFill>
          </p:grpSpPr>
          <p:grpSp>
            <p:nvGrpSpPr>
              <p:cNvPr id="115" name="Group 114"/>
              <p:cNvGrpSpPr/>
              <p:nvPr/>
            </p:nvGrpSpPr>
            <p:grpSpPr>
              <a:xfrm>
                <a:off x="8652390" y="1423975"/>
                <a:ext cx="172244" cy="371476"/>
                <a:chOff x="6084168" y="3828473"/>
                <a:chExt cx="172244" cy="371476"/>
              </a:xfrm>
              <a:grpFill/>
            </p:grpSpPr>
            <p:sp>
              <p:nvSpPr>
                <p:cNvPr id="125" name="Oval 124"/>
                <p:cNvSpPr>
                  <a:spLocks noChangeArrowheads="1"/>
                </p:cNvSpPr>
                <p:nvPr/>
              </p:nvSpPr>
              <p:spPr bwMode="auto">
                <a:xfrm>
                  <a:off x="6142112" y="3828473"/>
                  <a:ext cx="54769" cy="5635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p:cNvGrpSpPr/>
              <p:nvPr/>
            </p:nvGrpSpPr>
            <p:grpSpPr>
              <a:xfrm>
                <a:off x="8841045" y="1423975"/>
                <a:ext cx="172244" cy="371476"/>
                <a:chOff x="6084168" y="3828473"/>
                <a:chExt cx="172244" cy="371476"/>
              </a:xfrm>
              <a:grpFill/>
            </p:grpSpPr>
            <p:sp>
              <p:nvSpPr>
                <p:cNvPr id="119" name="Oval 118"/>
                <p:cNvSpPr>
                  <a:spLocks noChangeArrowheads="1"/>
                </p:cNvSpPr>
                <p:nvPr/>
              </p:nvSpPr>
              <p:spPr bwMode="auto">
                <a:xfrm>
                  <a:off x="6142112" y="3828473"/>
                  <a:ext cx="54769" cy="5635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60" name="Straight Connector 59"/>
          <p:cNvCxnSpPr/>
          <p:nvPr/>
        </p:nvCxnSpPr>
        <p:spPr>
          <a:xfrm>
            <a:off x="7483963" y="1972772"/>
            <a:ext cx="10560" cy="423872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4" name="Content Placeholder 2"/>
          <p:cNvSpPr txBox="1">
            <a:spLocks/>
          </p:cNvSpPr>
          <p:nvPr/>
        </p:nvSpPr>
        <p:spPr>
          <a:xfrm>
            <a:off x="7760006" y="2437931"/>
            <a:ext cx="3463471" cy="330840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400" dirty="0">
                <a:solidFill>
                  <a:schemeClr val="tx1">
                    <a:lumMod val="75000"/>
                    <a:lumOff val="25000"/>
                  </a:schemeClr>
                </a:solidFill>
                <a:ea typeface="Roboto" panose="02000000000000000000" pitchFamily="2" charset="0"/>
              </a:rPr>
              <a:t>General Comments</a:t>
            </a:r>
            <a:endParaRPr lang="id-ID" sz="24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The interface is clean and simple</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Difficult to find the programs that were created; too much info were shown</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Re-population of fields could be done for convenience</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Navigations are straightforward</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More icons could be used to improve user-friendliness</a:t>
            </a:r>
          </a:p>
        </p:txBody>
      </p:sp>
      <p:sp>
        <p:nvSpPr>
          <p:cNvPr id="56" name="Content Placeholder 2"/>
          <p:cNvSpPr txBox="1">
            <a:spLocks/>
          </p:cNvSpPr>
          <p:nvPr/>
        </p:nvSpPr>
        <p:spPr>
          <a:xfrm>
            <a:off x="1353810" y="1016751"/>
            <a:ext cx="10235392" cy="1041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SG" sz="2400" b="1" dirty="0">
                <a:solidFill>
                  <a:schemeClr val="bg2">
                    <a:lumMod val="50000"/>
                  </a:schemeClr>
                </a:solidFill>
              </a:rPr>
              <a:t>CLAIM #1: </a:t>
            </a:r>
          </a:p>
          <a:p>
            <a:pPr marL="0" indent="0">
              <a:buNone/>
            </a:pPr>
            <a:r>
              <a:rPr lang="en-US" sz="2400" dirty="0">
                <a:solidFill>
                  <a:schemeClr val="bg1">
                    <a:lumMod val="50000"/>
                  </a:schemeClr>
                </a:solidFill>
              </a:rPr>
              <a:t>75% of our users are satisfied (i.e. 4/5 satisfaction rating) with our Researcher Web Portal</a:t>
            </a:r>
          </a:p>
        </p:txBody>
      </p:sp>
      <p:pic>
        <p:nvPicPr>
          <p:cNvPr id="57" name="Picture 19"/>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7399" y="844231"/>
            <a:ext cx="509591" cy="1209889"/>
          </a:xfrm>
          <a:prstGeom prst="rect">
            <a:avLst/>
          </a:prstGeom>
          <a:noFill/>
          <a:ln>
            <a:noFill/>
          </a:ln>
          <a:extLst/>
        </p:spPr>
      </p:pic>
      <p:sp>
        <p:nvSpPr>
          <p:cNvPr id="2" name="Slide Number Placeholder 1"/>
          <p:cNvSpPr>
            <a:spLocks noGrp="1"/>
          </p:cNvSpPr>
          <p:nvPr>
            <p:ph type="sldNum" sz="quarter" idx="12"/>
          </p:nvPr>
        </p:nvSpPr>
        <p:spPr/>
        <p:txBody>
          <a:bodyPr/>
          <a:lstStyle/>
          <a:p>
            <a:fld id="{4483C648-8168-485A-B317-E9B13E71D027}" type="slidenum">
              <a:rPr lang="en-SG" smtClean="0"/>
              <a:t>21</a:t>
            </a:fld>
            <a:endParaRPr lang="en-SG" dirty="0"/>
          </a:p>
        </p:txBody>
      </p:sp>
    </p:spTree>
    <p:extLst>
      <p:ext uri="{BB962C8B-B14F-4D97-AF65-F5344CB8AC3E}">
        <p14:creationId xmlns:p14="http://schemas.microsoft.com/office/powerpoint/2010/main" val="1341806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01" name="Straight Connector 400"/>
          <p:cNvCxnSpPr/>
          <p:nvPr/>
        </p:nvCxnSpPr>
        <p:spPr>
          <a:xfrm>
            <a:off x="0" y="6851358"/>
            <a:ext cx="12192000" cy="0"/>
          </a:xfrm>
          <a:prstGeom prst="line">
            <a:avLst/>
          </a:prstGeom>
          <a:ln w="12700">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411" name="Content Placeholder 7"/>
          <p:cNvSpPr txBox="1">
            <a:spLocks/>
          </p:cNvSpPr>
          <p:nvPr/>
        </p:nvSpPr>
        <p:spPr>
          <a:xfrm>
            <a:off x="3981045" y="-115843"/>
            <a:ext cx="6035055" cy="1167243"/>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SG" sz="5400" spc="300" dirty="0">
                <a:solidFill>
                  <a:srgbClr val="0070C0"/>
                </a:solidFill>
                <a:latin typeface="Haettenschweiler" panose="020B0706040902060204" pitchFamily="34" charset="0"/>
                <a:ea typeface="+mj-ea"/>
                <a:cs typeface="+mj-cs"/>
              </a:rPr>
              <a:t>User</a:t>
            </a:r>
            <a:r>
              <a:rPr lang="en-SG" sz="4400" dirty="0">
                <a:solidFill>
                  <a:schemeClr val="bg2">
                    <a:lumMod val="50000"/>
                  </a:schemeClr>
                </a:solidFill>
                <a:latin typeface="+mj-lt"/>
              </a:rPr>
              <a:t> </a:t>
            </a:r>
            <a:r>
              <a:rPr lang="en-SG" sz="5400" spc="300" dirty="0">
                <a:solidFill>
                  <a:srgbClr val="0070C0"/>
                </a:solidFill>
                <a:latin typeface="Haettenschweiler" panose="020B0706040902060204" pitchFamily="34" charset="0"/>
                <a:ea typeface="+mj-ea"/>
                <a:cs typeface="+mj-cs"/>
              </a:rPr>
              <a:t>Testing</a:t>
            </a:r>
            <a:r>
              <a:rPr lang="en-SG" sz="4400" dirty="0">
                <a:solidFill>
                  <a:schemeClr val="bg2">
                    <a:lumMod val="50000"/>
                  </a:schemeClr>
                </a:solidFill>
                <a:latin typeface="+mj-lt"/>
              </a:rPr>
              <a:t> </a:t>
            </a:r>
            <a:r>
              <a:rPr lang="en-SG" sz="5400" spc="300" dirty="0">
                <a:solidFill>
                  <a:srgbClr val="0070C0"/>
                </a:solidFill>
                <a:latin typeface="Haettenschweiler" panose="020B0706040902060204" pitchFamily="34" charset="0"/>
                <a:ea typeface="+mj-ea"/>
                <a:cs typeface="+mj-cs"/>
              </a:rPr>
              <a:t>#2</a:t>
            </a:r>
            <a:endParaRPr lang="en-US" sz="5400" spc="300" dirty="0">
              <a:solidFill>
                <a:srgbClr val="0070C0"/>
              </a:solidFill>
              <a:latin typeface="Haettenschweiler" panose="020B0706040902060204" pitchFamily="34" charset="0"/>
              <a:ea typeface="+mj-ea"/>
              <a:cs typeface="+mj-cs"/>
            </a:endParaRPr>
          </a:p>
        </p:txBody>
      </p:sp>
      <p:graphicFrame>
        <p:nvGraphicFramePr>
          <p:cNvPr id="16" name="Chart 15"/>
          <p:cNvGraphicFramePr>
            <a:graphicFrameLocks noChangeAspect="1"/>
          </p:cNvGraphicFramePr>
          <p:nvPr>
            <p:extLst>
              <p:ext uri="{D42A27DB-BD31-4B8C-83A1-F6EECF244321}">
                <p14:modId xmlns:p14="http://schemas.microsoft.com/office/powerpoint/2010/main" val="3924650784"/>
              </p:ext>
            </p:extLst>
          </p:nvPr>
        </p:nvGraphicFramePr>
        <p:xfrm>
          <a:off x="1463726" y="2324553"/>
          <a:ext cx="2089332" cy="2160000"/>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p:cNvSpPr txBox="1"/>
          <p:nvPr/>
        </p:nvSpPr>
        <p:spPr>
          <a:xfrm>
            <a:off x="1712723" y="2871562"/>
            <a:ext cx="1734394" cy="892873"/>
          </a:xfrm>
          <a:prstGeom prst="rect">
            <a:avLst/>
          </a:prstGeom>
          <a:noFill/>
        </p:spPr>
        <p:txBody>
          <a:bodyPr wrap="square" rtlCol="0">
            <a:spAutoFit/>
          </a:bodyPr>
          <a:lstStyle/>
          <a:p>
            <a:pPr algn="ctr">
              <a:lnSpc>
                <a:spcPct val="70000"/>
              </a:lnSpc>
            </a:pPr>
            <a:endParaRPr lang="en-SG" sz="3600" b="1" dirty="0">
              <a:solidFill>
                <a:schemeClr val="bg2">
                  <a:lumMod val="50000"/>
                </a:schemeClr>
              </a:solidFill>
            </a:endParaRPr>
          </a:p>
          <a:p>
            <a:pPr algn="ctr">
              <a:lnSpc>
                <a:spcPct val="70000"/>
              </a:lnSpc>
            </a:pPr>
            <a:r>
              <a:rPr lang="en-SG" sz="3600" b="1" dirty="0">
                <a:solidFill>
                  <a:schemeClr val="bg2">
                    <a:lumMod val="50000"/>
                  </a:schemeClr>
                </a:solidFill>
              </a:rPr>
              <a:t>2.9/5</a:t>
            </a:r>
          </a:p>
        </p:txBody>
      </p:sp>
      <p:cxnSp>
        <p:nvCxnSpPr>
          <p:cNvPr id="18" name="Straight Connector 17"/>
          <p:cNvCxnSpPr/>
          <p:nvPr/>
        </p:nvCxnSpPr>
        <p:spPr>
          <a:xfrm>
            <a:off x="2468332" y="4371150"/>
            <a:ext cx="2348" cy="168231"/>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897773" y="1968954"/>
            <a:ext cx="10560" cy="423872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401815" y="3106450"/>
            <a:ext cx="3018805" cy="10003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schemeClr val="tx1"/>
                </a:solidFill>
              </a:rPr>
              <a:t>3 out of 5 users (60%) </a:t>
            </a:r>
            <a:r>
              <a:rPr lang="en-US" sz="1800" dirty="0">
                <a:solidFill>
                  <a:schemeClr val="tx1"/>
                </a:solidFill>
              </a:rPr>
              <a:t>were</a:t>
            </a:r>
            <a:r>
              <a:rPr lang="en-US" sz="1800" b="1" dirty="0">
                <a:solidFill>
                  <a:schemeClr val="tx1"/>
                </a:solidFill>
              </a:rPr>
              <a:t> </a:t>
            </a:r>
            <a:r>
              <a:rPr lang="en-US" sz="1800" dirty="0">
                <a:solidFill>
                  <a:schemeClr val="tx1"/>
                </a:solidFill>
              </a:rPr>
              <a:t>satisfied with our </a:t>
            </a:r>
            <a:r>
              <a:rPr lang="en-US" sz="1800" dirty="0" err="1">
                <a:solidFill>
                  <a:schemeClr val="tx1"/>
                </a:solidFill>
              </a:rPr>
              <a:t>ReFokus</a:t>
            </a:r>
            <a:r>
              <a:rPr lang="en-US" sz="1800" dirty="0">
                <a:solidFill>
                  <a:schemeClr val="tx1"/>
                </a:solidFill>
              </a:rPr>
              <a:t> Mobile App</a:t>
            </a:r>
          </a:p>
        </p:txBody>
      </p:sp>
      <p:sp>
        <p:nvSpPr>
          <p:cNvPr id="24" name="Title 13"/>
          <p:cNvSpPr txBox="1">
            <a:spLocks/>
          </p:cNvSpPr>
          <p:nvPr/>
        </p:nvSpPr>
        <p:spPr>
          <a:xfrm>
            <a:off x="5245221" y="1809292"/>
            <a:ext cx="2884425" cy="53228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endParaRPr lang="en-US" sz="2000" dirty="0">
              <a:solidFill>
                <a:schemeClr val="bg2">
                  <a:lumMod val="50000"/>
                </a:schemeClr>
              </a:solidFill>
              <a:latin typeface="+mn-lt"/>
            </a:endParaRPr>
          </a:p>
        </p:txBody>
      </p:sp>
      <p:sp>
        <p:nvSpPr>
          <p:cNvPr id="89" name="Content Placeholder 2"/>
          <p:cNvSpPr txBox="1">
            <a:spLocks/>
          </p:cNvSpPr>
          <p:nvPr/>
        </p:nvSpPr>
        <p:spPr>
          <a:xfrm>
            <a:off x="1353810" y="1016751"/>
            <a:ext cx="10692156" cy="10418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SG" sz="2400" b="1" dirty="0">
                <a:solidFill>
                  <a:schemeClr val="bg2">
                    <a:lumMod val="50000"/>
                  </a:schemeClr>
                </a:solidFill>
              </a:rPr>
              <a:t>CLAIM #2: </a:t>
            </a:r>
          </a:p>
          <a:p>
            <a:pPr marL="0" indent="0">
              <a:buNone/>
            </a:pPr>
            <a:r>
              <a:rPr lang="en-US" sz="2400" dirty="0">
                <a:solidFill>
                  <a:schemeClr val="bg1">
                    <a:lumMod val="50000"/>
                  </a:schemeClr>
                </a:solidFill>
              </a:rPr>
              <a:t>75% of users are satisfied (i.e. 4/5 satisfaction rating) with the user experience of our </a:t>
            </a:r>
            <a:r>
              <a:rPr lang="en-US" sz="2400" dirty="0" err="1">
                <a:solidFill>
                  <a:schemeClr val="bg1">
                    <a:lumMod val="50000"/>
                  </a:schemeClr>
                </a:solidFill>
              </a:rPr>
              <a:t>ReFokus</a:t>
            </a:r>
            <a:r>
              <a:rPr lang="en-US" sz="2400" dirty="0">
                <a:solidFill>
                  <a:schemeClr val="bg1">
                    <a:lumMod val="50000"/>
                  </a:schemeClr>
                </a:solidFill>
              </a:rPr>
              <a:t> Mobile App</a:t>
            </a:r>
          </a:p>
        </p:txBody>
      </p:sp>
      <p:pic>
        <p:nvPicPr>
          <p:cNvPr id="92" name="Picture 19"/>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17399" y="844231"/>
            <a:ext cx="509591" cy="1209889"/>
          </a:xfrm>
          <a:prstGeom prst="rect">
            <a:avLst/>
          </a:prstGeom>
          <a:noFill/>
          <a:ln>
            <a:noFill/>
          </a:ln>
          <a:extLst/>
        </p:spPr>
      </p:pic>
      <p:sp>
        <p:nvSpPr>
          <p:cNvPr id="93" name="Title 13"/>
          <p:cNvSpPr txBox="1">
            <a:spLocks/>
          </p:cNvSpPr>
          <p:nvPr/>
        </p:nvSpPr>
        <p:spPr>
          <a:xfrm>
            <a:off x="1381935" y="4859939"/>
            <a:ext cx="2172793" cy="9376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SG" sz="1800" b="1" dirty="0">
                <a:solidFill>
                  <a:schemeClr val="bg2">
                    <a:lumMod val="50000"/>
                  </a:schemeClr>
                </a:solidFill>
                <a:latin typeface="+mn-lt"/>
                <a:ea typeface="Roboto" panose="02000000000000000000" pitchFamily="2" charset="0"/>
              </a:rPr>
              <a:t>Overall Satisfaction</a:t>
            </a:r>
            <a:endParaRPr lang="id-ID" sz="1800" b="1" dirty="0">
              <a:solidFill>
                <a:schemeClr val="bg2">
                  <a:lumMod val="50000"/>
                </a:schemeClr>
              </a:solidFill>
              <a:latin typeface="+mn-lt"/>
              <a:ea typeface="Roboto" panose="02000000000000000000" pitchFamily="2" charset="0"/>
            </a:endParaRPr>
          </a:p>
          <a:p>
            <a:pPr algn="ctr"/>
            <a:r>
              <a:rPr lang="en-SG" sz="1400" dirty="0" err="1">
                <a:solidFill>
                  <a:schemeClr val="bg1">
                    <a:lumMod val="50000"/>
                  </a:schemeClr>
                </a:solidFill>
                <a:latin typeface="+mn-lt"/>
                <a:ea typeface="Roboto" panose="02000000000000000000" pitchFamily="2" charset="0"/>
              </a:rPr>
              <a:t>ReFokus</a:t>
            </a:r>
            <a:r>
              <a:rPr lang="en-SG" sz="1400" dirty="0">
                <a:solidFill>
                  <a:schemeClr val="bg1">
                    <a:lumMod val="50000"/>
                  </a:schemeClr>
                </a:solidFill>
                <a:latin typeface="+mn-lt"/>
                <a:ea typeface="Roboto" panose="02000000000000000000" pitchFamily="2" charset="0"/>
              </a:rPr>
              <a:t> Mobile App</a:t>
            </a:r>
            <a:endParaRPr lang="en-US" sz="1400" dirty="0">
              <a:solidFill>
                <a:schemeClr val="bg1">
                  <a:lumMod val="50000"/>
                </a:schemeClr>
              </a:solidFill>
              <a:latin typeface="+mn-lt"/>
              <a:ea typeface="Roboto" panose="02000000000000000000" pitchFamily="2" charset="0"/>
            </a:endParaRPr>
          </a:p>
        </p:txBody>
      </p:sp>
      <p:sp>
        <p:nvSpPr>
          <p:cNvPr id="94" name="Content Placeholder 2"/>
          <p:cNvSpPr txBox="1">
            <a:spLocks/>
          </p:cNvSpPr>
          <p:nvPr/>
        </p:nvSpPr>
        <p:spPr>
          <a:xfrm>
            <a:off x="7859404" y="2353503"/>
            <a:ext cx="3463471" cy="3308408"/>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400" dirty="0">
                <a:solidFill>
                  <a:schemeClr val="tx1">
                    <a:lumMod val="75000"/>
                    <a:lumOff val="25000"/>
                  </a:schemeClr>
                </a:solidFill>
                <a:ea typeface="Roboto" panose="02000000000000000000" pitchFamily="2" charset="0"/>
              </a:rPr>
              <a:t>General Comments</a:t>
            </a:r>
            <a:endParaRPr lang="id-ID" sz="24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The interface is clean, simple and colourful</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Naming conventions could be improved</a:t>
            </a: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Font size can be increased for better visibility</a:t>
            </a:r>
          </a:p>
        </p:txBody>
      </p:sp>
      <p:grpSp>
        <p:nvGrpSpPr>
          <p:cNvPr id="4" name="Group 3"/>
          <p:cNvGrpSpPr/>
          <p:nvPr/>
        </p:nvGrpSpPr>
        <p:grpSpPr>
          <a:xfrm>
            <a:off x="4496334" y="4156934"/>
            <a:ext cx="2295627" cy="929171"/>
            <a:chOff x="4524646" y="3199589"/>
            <a:chExt cx="2295627" cy="929171"/>
          </a:xfrm>
        </p:grpSpPr>
        <p:grpSp>
          <p:nvGrpSpPr>
            <p:cNvPr id="58" name="Group 57"/>
            <p:cNvGrpSpPr/>
            <p:nvPr/>
          </p:nvGrpSpPr>
          <p:grpSpPr>
            <a:xfrm>
              <a:off x="4524648" y="3200666"/>
              <a:ext cx="2295625" cy="928094"/>
              <a:chOff x="4671866" y="3720174"/>
              <a:chExt cx="926864" cy="371476"/>
            </a:xfrm>
          </p:grpSpPr>
          <p:grpSp>
            <p:nvGrpSpPr>
              <p:cNvPr id="59" name="Group 58"/>
              <p:cNvGrpSpPr/>
              <p:nvPr/>
            </p:nvGrpSpPr>
            <p:grpSpPr>
              <a:xfrm>
                <a:off x="4671866" y="3720174"/>
                <a:ext cx="172244" cy="371476"/>
                <a:chOff x="6084168" y="3828473"/>
                <a:chExt cx="172244" cy="371476"/>
              </a:xfrm>
              <a:solidFill>
                <a:schemeClr val="bg1">
                  <a:lumMod val="85000"/>
                </a:schemeClr>
              </a:solidFill>
            </p:grpSpPr>
            <p:sp>
              <p:nvSpPr>
                <p:cNvPr id="87" name="Oval 86"/>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88"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5" name="Group 64"/>
              <p:cNvGrpSpPr/>
              <p:nvPr/>
            </p:nvGrpSpPr>
            <p:grpSpPr>
              <a:xfrm>
                <a:off x="5426486" y="3720174"/>
                <a:ext cx="172244" cy="371476"/>
                <a:chOff x="6084168" y="3828473"/>
                <a:chExt cx="172244" cy="371476"/>
              </a:xfrm>
              <a:solidFill>
                <a:schemeClr val="bg1">
                  <a:lumMod val="85000"/>
                </a:schemeClr>
              </a:solidFill>
            </p:grpSpPr>
            <p:sp>
              <p:nvSpPr>
                <p:cNvPr id="75" name="Oval 74"/>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6" name="Group 65"/>
              <p:cNvGrpSpPr/>
              <p:nvPr/>
            </p:nvGrpSpPr>
            <p:grpSpPr>
              <a:xfrm>
                <a:off x="5237831" y="3720174"/>
                <a:ext cx="172244" cy="371476"/>
                <a:chOff x="6084168" y="3828473"/>
                <a:chExt cx="172244" cy="371476"/>
              </a:xfrm>
              <a:solidFill>
                <a:schemeClr val="bg1">
                  <a:lumMod val="85000"/>
                </a:schemeClr>
              </a:solidFill>
            </p:grpSpPr>
            <p:sp>
              <p:nvSpPr>
                <p:cNvPr id="73" name="Oval 72"/>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4"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7" name="Group 66"/>
              <p:cNvGrpSpPr/>
              <p:nvPr/>
            </p:nvGrpSpPr>
            <p:grpSpPr>
              <a:xfrm>
                <a:off x="5049176" y="3720174"/>
                <a:ext cx="172244" cy="371476"/>
                <a:chOff x="6084168" y="3828473"/>
                <a:chExt cx="172244" cy="371476"/>
              </a:xfrm>
              <a:solidFill>
                <a:schemeClr val="bg1">
                  <a:lumMod val="85000"/>
                </a:schemeClr>
              </a:solidFill>
            </p:grpSpPr>
            <p:sp>
              <p:nvSpPr>
                <p:cNvPr id="71" name="Oval 70"/>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2"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8" name="Group 67"/>
              <p:cNvGrpSpPr/>
              <p:nvPr/>
            </p:nvGrpSpPr>
            <p:grpSpPr>
              <a:xfrm>
                <a:off x="4860521" y="3720174"/>
                <a:ext cx="172244" cy="371476"/>
                <a:chOff x="6084168" y="3828473"/>
                <a:chExt cx="172244" cy="371476"/>
              </a:xfrm>
              <a:solidFill>
                <a:schemeClr val="bg1">
                  <a:lumMod val="85000"/>
                </a:schemeClr>
              </a:solidFill>
            </p:grpSpPr>
            <p:sp>
              <p:nvSpPr>
                <p:cNvPr id="69" name="Oval 68"/>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grpSp>
          <p:nvGrpSpPr>
            <p:cNvPr id="114" name="Group 113"/>
            <p:cNvGrpSpPr/>
            <p:nvPr/>
          </p:nvGrpSpPr>
          <p:grpSpPr>
            <a:xfrm>
              <a:off x="4524646" y="3199589"/>
              <a:ext cx="1380417" cy="928094"/>
              <a:chOff x="8652390" y="1423975"/>
              <a:chExt cx="549554" cy="371476"/>
            </a:xfrm>
            <a:solidFill>
              <a:schemeClr val="accent4"/>
            </a:solidFill>
          </p:grpSpPr>
          <p:grpSp>
            <p:nvGrpSpPr>
              <p:cNvPr id="115" name="Group 114"/>
              <p:cNvGrpSpPr/>
              <p:nvPr/>
            </p:nvGrpSpPr>
            <p:grpSpPr>
              <a:xfrm>
                <a:off x="8652390" y="1423975"/>
                <a:ext cx="172244" cy="371476"/>
                <a:chOff x="6084168" y="3828473"/>
                <a:chExt cx="172244" cy="371476"/>
              </a:xfrm>
              <a:grpFill/>
            </p:grpSpPr>
            <p:sp>
              <p:nvSpPr>
                <p:cNvPr id="125" name="Oval 124"/>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p:cNvGrpSpPr/>
              <p:nvPr/>
            </p:nvGrpSpPr>
            <p:grpSpPr>
              <a:xfrm>
                <a:off x="9029700" y="1423975"/>
                <a:ext cx="172244" cy="371476"/>
                <a:chOff x="6084168" y="3828473"/>
                <a:chExt cx="172244" cy="371476"/>
              </a:xfrm>
              <a:grpFill/>
            </p:grpSpPr>
            <p:sp>
              <p:nvSpPr>
                <p:cNvPr id="121" name="Oval 120"/>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p:cNvGrpSpPr/>
              <p:nvPr/>
            </p:nvGrpSpPr>
            <p:grpSpPr>
              <a:xfrm>
                <a:off x="8841045" y="1423975"/>
                <a:ext cx="172244" cy="371476"/>
                <a:chOff x="6084168" y="3828473"/>
                <a:chExt cx="172244" cy="371476"/>
              </a:xfrm>
              <a:grpFill/>
            </p:grpSpPr>
            <p:sp>
              <p:nvSpPr>
                <p:cNvPr id="119" name="Oval 118"/>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37" name="Straight Connector 136"/>
          <p:cNvCxnSpPr/>
          <p:nvPr/>
        </p:nvCxnSpPr>
        <p:spPr>
          <a:xfrm>
            <a:off x="7612972" y="2051338"/>
            <a:ext cx="10560" cy="423872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483C648-8168-485A-B317-E9B13E71D027}" type="slidenum">
              <a:rPr lang="en-SG" smtClean="0"/>
              <a:t>22</a:t>
            </a:fld>
            <a:endParaRPr lang="en-SG" dirty="0"/>
          </a:p>
        </p:txBody>
      </p:sp>
    </p:spTree>
    <p:extLst>
      <p:ext uri="{BB962C8B-B14F-4D97-AF65-F5344CB8AC3E}">
        <p14:creationId xmlns:p14="http://schemas.microsoft.com/office/powerpoint/2010/main" val="235870203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a:xfrm>
            <a:off x="3629984" y="-27094"/>
            <a:ext cx="5347913" cy="133882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SG" sz="5400" spc="300" dirty="0">
                <a:solidFill>
                  <a:srgbClr val="0070C0"/>
                </a:solidFill>
                <a:latin typeface="Haettenschweiler" panose="020B0706040902060204" pitchFamily="34" charset="0"/>
              </a:rPr>
              <a:t>User Testing #2</a:t>
            </a:r>
            <a:endParaRPr lang="en-US" sz="5400" spc="300" dirty="0">
              <a:solidFill>
                <a:srgbClr val="0070C0"/>
              </a:solidFill>
              <a:latin typeface="Haettenschweiler" panose="020B0706040902060204" pitchFamily="34" charset="0"/>
            </a:endParaRPr>
          </a:p>
        </p:txBody>
      </p:sp>
      <p:cxnSp>
        <p:nvCxnSpPr>
          <p:cNvPr id="21" name="Straight Connector 20"/>
          <p:cNvCxnSpPr/>
          <p:nvPr/>
        </p:nvCxnSpPr>
        <p:spPr>
          <a:xfrm>
            <a:off x="3645016" y="2263691"/>
            <a:ext cx="12325" cy="367689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101833" y="2647325"/>
            <a:ext cx="3838180" cy="11767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tx1"/>
                </a:solidFill>
              </a:rPr>
              <a:t>3 out of 5 users (60%) took less than 55 clicks </a:t>
            </a:r>
            <a:r>
              <a:rPr lang="en-US" sz="2000" dirty="0">
                <a:solidFill>
                  <a:schemeClr val="tx1"/>
                </a:solidFill>
              </a:rPr>
              <a:t>to create and </a:t>
            </a:r>
            <a:r>
              <a:rPr lang="en-SG" sz="2000" dirty="0">
                <a:solidFill>
                  <a:schemeClr val="tx1"/>
                </a:solidFill>
              </a:rPr>
              <a:t>activate a program and upload a podcast in our Researcher Portal</a:t>
            </a:r>
            <a:endParaRPr lang="en-US" sz="2000" dirty="0">
              <a:solidFill>
                <a:schemeClr val="tx1"/>
              </a:solidFill>
            </a:endParaRPr>
          </a:p>
        </p:txBody>
      </p:sp>
      <p:sp>
        <p:nvSpPr>
          <p:cNvPr id="89" name="Content Placeholder 2"/>
          <p:cNvSpPr txBox="1">
            <a:spLocks/>
          </p:cNvSpPr>
          <p:nvPr/>
        </p:nvSpPr>
        <p:spPr>
          <a:xfrm>
            <a:off x="1666169" y="974607"/>
            <a:ext cx="9773356" cy="11106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SG" sz="2400" b="1" dirty="0">
                <a:solidFill>
                  <a:schemeClr val="bg2">
                    <a:lumMod val="50000"/>
                  </a:schemeClr>
                </a:solidFill>
              </a:rPr>
              <a:t>CLAIM #3:</a:t>
            </a:r>
            <a:endParaRPr lang="en-US" sz="2400" b="1" dirty="0">
              <a:solidFill>
                <a:schemeClr val="bg2">
                  <a:lumMod val="50000"/>
                </a:schemeClr>
              </a:solidFill>
            </a:endParaRPr>
          </a:p>
          <a:p>
            <a:pPr marL="0" indent="0">
              <a:buFont typeface="Arial" pitchFamily="34" charset="0"/>
              <a:buNone/>
            </a:pPr>
            <a:r>
              <a:rPr lang="en-US" sz="2000" dirty="0">
                <a:solidFill>
                  <a:schemeClr val="bg1">
                    <a:lumMod val="50000"/>
                  </a:schemeClr>
                </a:solidFill>
              </a:rPr>
              <a:t>75% of users can create and activate a program with 1 survey question, 1 comparison graph and one by-day graph within 1.5x expert clicks (55 clicks).</a:t>
            </a:r>
          </a:p>
        </p:txBody>
      </p:sp>
      <p:pic>
        <p:nvPicPr>
          <p:cNvPr id="92" name="Picture 19"/>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125538" y="875359"/>
            <a:ext cx="509591" cy="1209889"/>
          </a:xfrm>
          <a:prstGeom prst="rect">
            <a:avLst/>
          </a:prstGeom>
          <a:noFill/>
          <a:ln>
            <a:noFill/>
          </a:ln>
          <a:extLst/>
        </p:spPr>
      </p:pic>
      <p:grpSp>
        <p:nvGrpSpPr>
          <p:cNvPr id="4" name="Group 3"/>
          <p:cNvGrpSpPr/>
          <p:nvPr/>
        </p:nvGrpSpPr>
        <p:grpSpPr>
          <a:xfrm>
            <a:off x="4496540" y="4102139"/>
            <a:ext cx="2609221" cy="1092972"/>
            <a:chOff x="4524640" y="3199589"/>
            <a:chExt cx="2295633" cy="929171"/>
          </a:xfrm>
        </p:grpSpPr>
        <p:grpSp>
          <p:nvGrpSpPr>
            <p:cNvPr id="58" name="Group 57"/>
            <p:cNvGrpSpPr/>
            <p:nvPr/>
          </p:nvGrpSpPr>
          <p:grpSpPr>
            <a:xfrm>
              <a:off x="4524648" y="3200666"/>
              <a:ext cx="2295625" cy="928094"/>
              <a:chOff x="4671866" y="3720174"/>
              <a:chExt cx="926864" cy="371476"/>
            </a:xfrm>
          </p:grpSpPr>
          <p:grpSp>
            <p:nvGrpSpPr>
              <p:cNvPr id="59" name="Group 58"/>
              <p:cNvGrpSpPr/>
              <p:nvPr/>
            </p:nvGrpSpPr>
            <p:grpSpPr>
              <a:xfrm>
                <a:off x="4671866" y="3720174"/>
                <a:ext cx="172244" cy="371476"/>
                <a:chOff x="6084168" y="3828473"/>
                <a:chExt cx="172244" cy="371476"/>
              </a:xfrm>
              <a:solidFill>
                <a:schemeClr val="bg1">
                  <a:lumMod val="85000"/>
                </a:schemeClr>
              </a:solidFill>
            </p:grpSpPr>
            <p:sp>
              <p:nvSpPr>
                <p:cNvPr id="87" name="Oval 86"/>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88"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5" name="Group 64"/>
              <p:cNvGrpSpPr/>
              <p:nvPr/>
            </p:nvGrpSpPr>
            <p:grpSpPr>
              <a:xfrm>
                <a:off x="5426486" y="3720174"/>
                <a:ext cx="172244" cy="371476"/>
                <a:chOff x="6084168" y="3828473"/>
                <a:chExt cx="172244" cy="371476"/>
              </a:xfrm>
              <a:solidFill>
                <a:schemeClr val="bg1">
                  <a:lumMod val="85000"/>
                </a:schemeClr>
              </a:solidFill>
            </p:grpSpPr>
            <p:sp>
              <p:nvSpPr>
                <p:cNvPr id="75" name="Oval 74"/>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6" name="Group 65"/>
              <p:cNvGrpSpPr/>
              <p:nvPr/>
            </p:nvGrpSpPr>
            <p:grpSpPr>
              <a:xfrm>
                <a:off x="5237831" y="3720174"/>
                <a:ext cx="172244" cy="371476"/>
                <a:chOff x="6084168" y="3828473"/>
                <a:chExt cx="172244" cy="371476"/>
              </a:xfrm>
              <a:solidFill>
                <a:schemeClr val="bg1">
                  <a:lumMod val="85000"/>
                </a:schemeClr>
              </a:solidFill>
            </p:grpSpPr>
            <p:sp>
              <p:nvSpPr>
                <p:cNvPr id="73" name="Oval 72"/>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4"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7" name="Group 66"/>
              <p:cNvGrpSpPr/>
              <p:nvPr/>
            </p:nvGrpSpPr>
            <p:grpSpPr>
              <a:xfrm>
                <a:off x="5049176" y="3720174"/>
                <a:ext cx="172244" cy="371476"/>
                <a:chOff x="6084168" y="3828473"/>
                <a:chExt cx="172244" cy="371476"/>
              </a:xfrm>
              <a:solidFill>
                <a:schemeClr val="bg1">
                  <a:lumMod val="85000"/>
                </a:schemeClr>
              </a:solidFill>
            </p:grpSpPr>
            <p:sp>
              <p:nvSpPr>
                <p:cNvPr id="71" name="Oval 70"/>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2"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8" name="Group 67"/>
              <p:cNvGrpSpPr/>
              <p:nvPr/>
            </p:nvGrpSpPr>
            <p:grpSpPr>
              <a:xfrm>
                <a:off x="4860521" y="3720174"/>
                <a:ext cx="172244" cy="371476"/>
                <a:chOff x="6084168" y="3828473"/>
                <a:chExt cx="172244" cy="371476"/>
              </a:xfrm>
              <a:solidFill>
                <a:schemeClr val="bg1">
                  <a:lumMod val="85000"/>
                </a:schemeClr>
              </a:solidFill>
            </p:grpSpPr>
            <p:sp>
              <p:nvSpPr>
                <p:cNvPr id="69" name="Oval 68"/>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grpSp>
          <p:nvGrpSpPr>
            <p:cNvPr id="114" name="Group 113"/>
            <p:cNvGrpSpPr/>
            <p:nvPr/>
          </p:nvGrpSpPr>
          <p:grpSpPr>
            <a:xfrm>
              <a:off x="4524640" y="3199589"/>
              <a:ext cx="1372037" cy="928094"/>
              <a:chOff x="8652390" y="1423975"/>
              <a:chExt cx="546218" cy="371476"/>
            </a:xfrm>
            <a:solidFill>
              <a:schemeClr val="accent4"/>
            </a:solidFill>
          </p:grpSpPr>
          <p:grpSp>
            <p:nvGrpSpPr>
              <p:cNvPr id="115" name="Group 114"/>
              <p:cNvGrpSpPr/>
              <p:nvPr/>
            </p:nvGrpSpPr>
            <p:grpSpPr>
              <a:xfrm>
                <a:off x="8652390" y="1423975"/>
                <a:ext cx="172244" cy="371476"/>
                <a:chOff x="6084168" y="3828473"/>
                <a:chExt cx="172244" cy="371476"/>
              </a:xfrm>
              <a:grpFill/>
            </p:grpSpPr>
            <p:sp>
              <p:nvSpPr>
                <p:cNvPr id="125" name="Oval 124"/>
                <p:cNvSpPr>
                  <a:spLocks noChangeArrowheads="1"/>
                </p:cNvSpPr>
                <p:nvPr/>
              </p:nvSpPr>
              <p:spPr bwMode="auto">
                <a:xfrm>
                  <a:off x="6142112"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p:cNvGrpSpPr/>
              <p:nvPr/>
            </p:nvGrpSpPr>
            <p:grpSpPr>
              <a:xfrm>
                <a:off x="9026364" y="1423975"/>
                <a:ext cx="172244" cy="371476"/>
                <a:chOff x="6080832" y="3828473"/>
                <a:chExt cx="172244" cy="371476"/>
              </a:xfrm>
              <a:grpFill/>
            </p:grpSpPr>
            <p:sp>
              <p:nvSpPr>
                <p:cNvPr id="121" name="Oval 120"/>
                <p:cNvSpPr>
                  <a:spLocks noChangeArrowheads="1"/>
                </p:cNvSpPr>
                <p:nvPr/>
              </p:nvSpPr>
              <p:spPr bwMode="auto">
                <a:xfrm>
                  <a:off x="6138776"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
                <p:cNvSpPr>
                  <a:spLocks/>
                </p:cNvSpPr>
                <p:nvPr/>
              </p:nvSpPr>
              <p:spPr bwMode="auto">
                <a:xfrm>
                  <a:off x="6080832"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p:cNvGrpSpPr/>
              <p:nvPr/>
            </p:nvGrpSpPr>
            <p:grpSpPr>
              <a:xfrm>
                <a:off x="8841045" y="1423975"/>
                <a:ext cx="172244" cy="371476"/>
                <a:chOff x="6084168" y="3828473"/>
                <a:chExt cx="172244" cy="371476"/>
              </a:xfrm>
              <a:grpFill/>
            </p:grpSpPr>
            <p:sp>
              <p:nvSpPr>
                <p:cNvPr id="119" name="Oval 118"/>
                <p:cNvSpPr>
                  <a:spLocks noChangeArrowheads="1"/>
                </p:cNvSpPr>
                <p:nvPr/>
              </p:nvSpPr>
              <p:spPr bwMode="auto">
                <a:xfrm>
                  <a:off x="6142112"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aphicFrame>
        <p:nvGraphicFramePr>
          <p:cNvPr id="51" name="Chart 50"/>
          <p:cNvGraphicFramePr>
            <a:graphicFrameLocks noChangeAspect="1"/>
          </p:cNvGraphicFramePr>
          <p:nvPr>
            <p:extLst/>
          </p:nvPr>
        </p:nvGraphicFramePr>
        <p:xfrm>
          <a:off x="1034671" y="2350270"/>
          <a:ext cx="2089332" cy="2160000"/>
        </p:xfrm>
        <a:graphic>
          <a:graphicData uri="http://schemas.openxmlformats.org/drawingml/2006/chart">
            <c:chart xmlns:c="http://schemas.openxmlformats.org/drawingml/2006/chart" xmlns:r="http://schemas.openxmlformats.org/officeDocument/2006/relationships" r:id="rId4"/>
          </a:graphicData>
        </a:graphic>
      </p:graphicFrame>
      <p:cxnSp>
        <p:nvCxnSpPr>
          <p:cNvPr id="53" name="Straight Connector 52"/>
          <p:cNvCxnSpPr/>
          <p:nvPr/>
        </p:nvCxnSpPr>
        <p:spPr>
          <a:xfrm>
            <a:off x="2039277" y="4396867"/>
            <a:ext cx="2348" cy="168231"/>
          </a:xfrm>
          <a:prstGeom prst="line">
            <a:avLst/>
          </a:prstGeom>
          <a:ln w="19050">
            <a:solidFill>
              <a:schemeClr val="accent5"/>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413671" y="3199437"/>
            <a:ext cx="1434742" cy="461665"/>
          </a:xfrm>
          <a:prstGeom prst="rect">
            <a:avLst/>
          </a:prstGeom>
          <a:noFill/>
        </p:spPr>
        <p:txBody>
          <a:bodyPr wrap="square" rtlCol="0">
            <a:spAutoFit/>
          </a:bodyPr>
          <a:lstStyle/>
          <a:p>
            <a:pPr algn="ctr"/>
            <a:r>
              <a:rPr lang="en-SG" sz="2400" b="1" dirty="0">
                <a:solidFill>
                  <a:schemeClr val="accent5">
                    <a:lumMod val="75000"/>
                  </a:schemeClr>
                </a:solidFill>
              </a:rPr>
              <a:t>3/5 users</a:t>
            </a:r>
            <a:endParaRPr lang="id-ID" sz="2400" b="1" dirty="0">
              <a:solidFill>
                <a:schemeClr val="accent5">
                  <a:lumMod val="75000"/>
                </a:schemeClr>
              </a:solidFill>
            </a:endParaRPr>
          </a:p>
        </p:txBody>
      </p:sp>
      <p:sp>
        <p:nvSpPr>
          <p:cNvPr id="55" name="Title 13"/>
          <p:cNvSpPr txBox="1">
            <a:spLocks/>
          </p:cNvSpPr>
          <p:nvPr/>
        </p:nvSpPr>
        <p:spPr>
          <a:xfrm>
            <a:off x="1015376" y="4466048"/>
            <a:ext cx="2172793" cy="9376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SG" sz="1800" b="1" dirty="0">
                <a:solidFill>
                  <a:schemeClr val="accent6"/>
                </a:solidFill>
                <a:latin typeface="+mn-lt"/>
                <a:ea typeface="Roboto" panose="02000000000000000000" pitchFamily="2" charset="0"/>
              </a:rPr>
              <a:t>55 clicks</a:t>
            </a:r>
            <a:endParaRPr lang="id-ID" sz="1800" b="1" dirty="0">
              <a:solidFill>
                <a:schemeClr val="accent6"/>
              </a:solidFill>
              <a:latin typeface="+mn-lt"/>
              <a:ea typeface="Roboto" panose="02000000000000000000" pitchFamily="2" charset="0"/>
            </a:endParaRPr>
          </a:p>
          <a:p>
            <a:pPr algn="ctr"/>
            <a:r>
              <a:rPr lang="en-SG" sz="1400" dirty="0">
                <a:solidFill>
                  <a:schemeClr val="bg1">
                    <a:lumMod val="50000"/>
                  </a:schemeClr>
                </a:solidFill>
                <a:latin typeface="+mn-lt"/>
                <a:ea typeface="Roboto" panose="02000000000000000000" pitchFamily="2" charset="0"/>
              </a:rPr>
              <a:t>Researcher Web Portal</a:t>
            </a:r>
            <a:endParaRPr lang="en-US" sz="1400" dirty="0">
              <a:solidFill>
                <a:schemeClr val="bg1">
                  <a:lumMod val="50000"/>
                </a:schemeClr>
              </a:solidFill>
              <a:latin typeface="+mn-lt"/>
              <a:ea typeface="Roboto" panose="02000000000000000000" pitchFamily="2" charset="0"/>
            </a:endParaRPr>
          </a:p>
        </p:txBody>
      </p:sp>
      <p:cxnSp>
        <p:nvCxnSpPr>
          <p:cNvPr id="60" name="Straight Connector 59"/>
          <p:cNvCxnSpPr/>
          <p:nvPr/>
        </p:nvCxnSpPr>
        <p:spPr>
          <a:xfrm>
            <a:off x="8010273" y="2263691"/>
            <a:ext cx="12325" cy="367689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1" name="Content Placeholder 2"/>
          <p:cNvSpPr txBox="1">
            <a:spLocks/>
          </p:cNvSpPr>
          <p:nvPr/>
        </p:nvSpPr>
        <p:spPr>
          <a:xfrm>
            <a:off x="8254123" y="2612991"/>
            <a:ext cx="3463471" cy="118041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400" dirty="0">
                <a:solidFill>
                  <a:schemeClr val="tx1">
                    <a:lumMod val="75000"/>
                    <a:lumOff val="25000"/>
                  </a:schemeClr>
                </a:solidFill>
                <a:ea typeface="Roboto" panose="02000000000000000000" pitchFamily="2" charset="0"/>
              </a:rPr>
              <a:t>General Comments</a:t>
            </a:r>
            <a:endParaRPr lang="id-ID" sz="24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Re-population of fields could be done for convenience</a:t>
            </a:r>
          </a:p>
          <a:p>
            <a:pPr marL="285750" indent="-285750" algn="l">
              <a:buFont typeface="Arial" panose="020B0604020202020204" pitchFamily="34" charset="0"/>
              <a:buChar char="•"/>
            </a:pPr>
            <a:endParaRPr lang="en-US" sz="1600" dirty="0">
              <a:solidFill>
                <a:schemeClr val="tx1">
                  <a:lumMod val="50000"/>
                  <a:lumOff val="50000"/>
                </a:schemeClr>
              </a:solidFill>
              <a:ea typeface="Roboto" panose="02000000000000000000" pitchFamily="2" charset="0"/>
            </a:endParaRPr>
          </a:p>
        </p:txBody>
      </p:sp>
      <p:sp>
        <p:nvSpPr>
          <p:cNvPr id="2" name="Slide Number Placeholder 1"/>
          <p:cNvSpPr>
            <a:spLocks noGrp="1"/>
          </p:cNvSpPr>
          <p:nvPr>
            <p:ph type="sldNum" sz="quarter" idx="12"/>
          </p:nvPr>
        </p:nvSpPr>
        <p:spPr/>
        <p:txBody>
          <a:bodyPr/>
          <a:lstStyle/>
          <a:p>
            <a:fld id="{4483C648-8168-485A-B317-E9B13E71D027}" type="slidenum">
              <a:rPr lang="en-SG" smtClean="0"/>
              <a:t>23</a:t>
            </a:fld>
            <a:endParaRPr lang="en-SG" dirty="0"/>
          </a:p>
        </p:txBody>
      </p:sp>
    </p:spTree>
    <p:extLst>
      <p:ext uri="{BB962C8B-B14F-4D97-AF65-F5344CB8AC3E}">
        <p14:creationId xmlns:p14="http://schemas.microsoft.com/office/powerpoint/2010/main" val="254513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ontent Placeholder 7"/>
          <p:cNvSpPr txBox="1">
            <a:spLocks/>
          </p:cNvSpPr>
          <p:nvPr/>
        </p:nvSpPr>
        <p:spPr>
          <a:xfrm>
            <a:off x="3862192" y="-49703"/>
            <a:ext cx="4941566" cy="133882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SG" sz="5400" spc="300" dirty="0">
                <a:solidFill>
                  <a:srgbClr val="0070C0"/>
                </a:solidFill>
                <a:latin typeface="Haettenschweiler" panose="020B0706040902060204" pitchFamily="34" charset="0"/>
              </a:rPr>
              <a:t>User Testing #2</a:t>
            </a:r>
            <a:endParaRPr lang="en-US" sz="5400" spc="300" dirty="0">
              <a:solidFill>
                <a:srgbClr val="0070C0"/>
              </a:solidFill>
              <a:latin typeface="Haettenschweiler" panose="020B0706040902060204" pitchFamily="34" charset="0"/>
            </a:endParaRPr>
          </a:p>
        </p:txBody>
      </p:sp>
      <p:graphicFrame>
        <p:nvGraphicFramePr>
          <p:cNvPr id="16" name="Chart 15"/>
          <p:cNvGraphicFramePr>
            <a:graphicFrameLocks noChangeAspect="1"/>
          </p:cNvGraphicFramePr>
          <p:nvPr>
            <p:extLst/>
          </p:nvPr>
        </p:nvGraphicFramePr>
        <p:xfrm>
          <a:off x="1010849" y="2360855"/>
          <a:ext cx="2089332" cy="216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8" name="Straight Connector 17"/>
          <p:cNvCxnSpPr/>
          <p:nvPr/>
        </p:nvCxnSpPr>
        <p:spPr>
          <a:xfrm>
            <a:off x="2015455" y="4407452"/>
            <a:ext cx="2348" cy="168231"/>
          </a:xfrm>
          <a:prstGeom prst="line">
            <a:avLst/>
          </a:prstGeom>
          <a:ln w="19050">
            <a:solidFill>
              <a:schemeClr val="bg2">
                <a:lumMod val="75000"/>
              </a:schemeClr>
            </a:solidFill>
            <a:prstDash val="sysDot"/>
            <a:headEnd type="none" w="lg" len="sm"/>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18296" y="3186361"/>
            <a:ext cx="1589062" cy="461665"/>
          </a:xfrm>
          <a:prstGeom prst="rect">
            <a:avLst/>
          </a:prstGeom>
          <a:noFill/>
        </p:spPr>
        <p:txBody>
          <a:bodyPr wrap="square" rtlCol="0">
            <a:spAutoFit/>
          </a:bodyPr>
          <a:lstStyle/>
          <a:p>
            <a:pPr algn="ctr"/>
            <a:r>
              <a:rPr lang="en-SG" sz="2400" b="1" dirty="0">
                <a:solidFill>
                  <a:schemeClr val="bg2">
                    <a:lumMod val="25000"/>
                  </a:schemeClr>
                </a:solidFill>
              </a:rPr>
              <a:t>3/5 users</a:t>
            </a:r>
            <a:endParaRPr lang="id-ID" sz="2400" b="1" dirty="0">
              <a:solidFill>
                <a:schemeClr val="bg2">
                  <a:lumMod val="25000"/>
                </a:schemeClr>
              </a:solidFill>
            </a:endParaRPr>
          </a:p>
        </p:txBody>
      </p:sp>
      <p:cxnSp>
        <p:nvCxnSpPr>
          <p:cNvPr id="21" name="Straight Connector 20"/>
          <p:cNvCxnSpPr/>
          <p:nvPr/>
        </p:nvCxnSpPr>
        <p:spPr>
          <a:xfrm>
            <a:off x="3600254" y="2160906"/>
            <a:ext cx="12325" cy="367689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Content Placeholder 2"/>
          <p:cNvSpPr txBox="1">
            <a:spLocks/>
          </p:cNvSpPr>
          <p:nvPr/>
        </p:nvSpPr>
        <p:spPr>
          <a:xfrm>
            <a:off x="4343557" y="2720842"/>
            <a:ext cx="3431180" cy="117673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b="1" dirty="0">
                <a:solidFill>
                  <a:schemeClr val="tx1"/>
                </a:solidFill>
              </a:rPr>
              <a:t>3 out of 5 users (60%) took less than 10 clicks </a:t>
            </a:r>
            <a:r>
              <a:rPr lang="en-US" sz="2000" dirty="0">
                <a:solidFill>
                  <a:schemeClr val="tx1"/>
                </a:solidFill>
              </a:rPr>
              <a:t>to get to their meditation feedback (one by-day graph and one comparison graph)</a:t>
            </a:r>
          </a:p>
        </p:txBody>
      </p:sp>
      <p:sp>
        <p:nvSpPr>
          <p:cNvPr id="89" name="Content Placeholder 2"/>
          <p:cNvSpPr txBox="1">
            <a:spLocks/>
          </p:cNvSpPr>
          <p:nvPr/>
        </p:nvSpPr>
        <p:spPr>
          <a:xfrm>
            <a:off x="1664762" y="946746"/>
            <a:ext cx="9327088" cy="13374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SG" sz="2400" b="1" dirty="0">
                <a:solidFill>
                  <a:schemeClr val="bg2">
                    <a:lumMod val="50000"/>
                  </a:schemeClr>
                </a:solidFill>
              </a:rPr>
              <a:t>CLAIM #4:</a:t>
            </a:r>
            <a:endParaRPr lang="en-US" sz="2400" b="1" dirty="0">
              <a:solidFill>
                <a:schemeClr val="bg2">
                  <a:lumMod val="50000"/>
                </a:schemeClr>
              </a:solidFill>
            </a:endParaRPr>
          </a:p>
          <a:p>
            <a:pPr marL="0" indent="0">
              <a:buNone/>
            </a:pPr>
            <a:r>
              <a:rPr lang="en-US" sz="2000" dirty="0">
                <a:solidFill>
                  <a:schemeClr val="bg1">
                    <a:lumMod val="50000"/>
                  </a:schemeClr>
                </a:solidFill>
              </a:rPr>
              <a:t>75% of users are able to see meditation feedback (one by-day and one comparison) in our </a:t>
            </a:r>
            <a:r>
              <a:rPr lang="en-US" sz="2000" dirty="0" err="1">
                <a:solidFill>
                  <a:schemeClr val="bg1">
                    <a:lumMod val="50000"/>
                  </a:schemeClr>
                </a:solidFill>
              </a:rPr>
              <a:t>ReFokus</a:t>
            </a:r>
            <a:r>
              <a:rPr lang="en-US" sz="2000" dirty="0">
                <a:solidFill>
                  <a:schemeClr val="bg1">
                    <a:lumMod val="50000"/>
                  </a:schemeClr>
                </a:solidFill>
              </a:rPr>
              <a:t> Mobile App within 10 clicks </a:t>
            </a:r>
          </a:p>
        </p:txBody>
      </p:sp>
      <p:pic>
        <p:nvPicPr>
          <p:cNvPr id="92" name="Picture 19"/>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1081543" y="754717"/>
            <a:ext cx="509591" cy="1209889"/>
          </a:xfrm>
          <a:prstGeom prst="rect">
            <a:avLst/>
          </a:prstGeom>
          <a:noFill/>
          <a:ln>
            <a:noFill/>
          </a:ln>
          <a:extLst/>
        </p:spPr>
      </p:pic>
      <p:sp>
        <p:nvSpPr>
          <p:cNvPr id="93" name="Title 13"/>
          <p:cNvSpPr txBox="1">
            <a:spLocks/>
          </p:cNvSpPr>
          <p:nvPr/>
        </p:nvSpPr>
        <p:spPr>
          <a:xfrm>
            <a:off x="965259" y="4491567"/>
            <a:ext cx="2172793" cy="9376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SG" sz="1800" b="1" dirty="0">
                <a:solidFill>
                  <a:schemeClr val="bg2">
                    <a:lumMod val="50000"/>
                  </a:schemeClr>
                </a:solidFill>
                <a:latin typeface="+mn-lt"/>
                <a:ea typeface="Roboto" panose="02000000000000000000" pitchFamily="2" charset="0"/>
              </a:rPr>
              <a:t>10 clicks</a:t>
            </a:r>
            <a:endParaRPr lang="id-ID" sz="1800" b="1" dirty="0">
              <a:solidFill>
                <a:schemeClr val="bg2">
                  <a:lumMod val="50000"/>
                </a:schemeClr>
              </a:solidFill>
              <a:latin typeface="+mn-lt"/>
              <a:ea typeface="Roboto" panose="02000000000000000000" pitchFamily="2" charset="0"/>
            </a:endParaRPr>
          </a:p>
          <a:p>
            <a:pPr algn="ctr"/>
            <a:r>
              <a:rPr lang="en-SG" sz="1400" dirty="0" err="1">
                <a:solidFill>
                  <a:schemeClr val="bg1">
                    <a:lumMod val="50000"/>
                  </a:schemeClr>
                </a:solidFill>
                <a:latin typeface="+mn-lt"/>
                <a:ea typeface="Roboto" panose="02000000000000000000" pitchFamily="2" charset="0"/>
              </a:rPr>
              <a:t>ReFokus</a:t>
            </a:r>
            <a:r>
              <a:rPr lang="en-SG" sz="1400" dirty="0">
                <a:solidFill>
                  <a:schemeClr val="bg1">
                    <a:lumMod val="50000"/>
                  </a:schemeClr>
                </a:solidFill>
                <a:latin typeface="+mn-lt"/>
                <a:ea typeface="Roboto" panose="02000000000000000000" pitchFamily="2" charset="0"/>
              </a:rPr>
              <a:t> Mobile App</a:t>
            </a:r>
            <a:endParaRPr lang="en-US" sz="1400" dirty="0">
              <a:solidFill>
                <a:schemeClr val="bg1">
                  <a:lumMod val="50000"/>
                </a:schemeClr>
              </a:solidFill>
              <a:latin typeface="+mn-lt"/>
              <a:ea typeface="Roboto" panose="02000000000000000000" pitchFamily="2" charset="0"/>
            </a:endParaRPr>
          </a:p>
        </p:txBody>
      </p:sp>
      <p:grpSp>
        <p:nvGrpSpPr>
          <p:cNvPr id="4" name="Group 3"/>
          <p:cNvGrpSpPr/>
          <p:nvPr/>
        </p:nvGrpSpPr>
        <p:grpSpPr>
          <a:xfrm>
            <a:off x="4591647" y="4423902"/>
            <a:ext cx="2609221" cy="1092972"/>
            <a:chOff x="4524640" y="3199589"/>
            <a:chExt cx="2295633" cy="929171"/>
          </a:xfrm>
        </p:grpSpPr>
        <p:grpSp>
          <p:nvGrpSpPr>
            <p:cNvPr id="58" name="Group 57"/>
            <p:cNvGrpSpPr/>
            <p:nvPr/>
          </p:nvGrpSpPr>
          <p:grpSpPr>
            <a:xfrm>
              <a:off x="4524648" y="3200666"/>
              <a:ext cx="2295625" cy="928094"/>
              <a:chOff x="4671866" y="3720174"/>
              <a:chExt cx="926864" cy="371476"/>
            </a:xfrm>
          </p:grpSpPr>
          <p:grpSp>
            <p:nvGrpSpPr>
              <p:cNvPr id="59" name="Group 58"/>
              <p:cNvGrpSpPr/>
              <p:nvPr/>
            </p:nvGrpSpPr>
            <p:grpSpPr>
              <a:xfrm>
                <a:off x="4671866" y="3720174"/>
                <a:ext cx="172244" cy="371476"/>
                <a:chOff x="6084168" y="3828473"/>
                <a:chExt cx="172244" cy="371476"/>
              </a:xfrm>
              <a:solidFill>
                <a:schemeClr val="bg1">
                  <a:lumMod val="85000"/>
                </a:schemeClr>
              </a:solidFill>
            </p:grpSpPr>
            <p:sp>
              <p:nvSpPr>
                <p:cNvPr id="87" name="Oval 86"/>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88"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5" name="Group 64"/>
              <p:cNvGrpSpPr/>
              <p:nvPr/>
            </p:nvGrpSpPr>
            <p:grpSpPr>
              <a:xfrm>
                <a:off x="5426486" y="3720174"/>
                <a:ext cx="172244" cy="371476"/>
                <a:chOff x="6084168" y="3828473"/>
                <a:chExt cx="172244" cy="371476"/>
              </a:xfrm>
              <a:solidFill>
                <a:schemeClr val="bg1">
                  <a:lumMod val="85000"/>
                </a:schemeClr>
              </a:solidFill>
            </p:grpSpPr>
            <p:sp>
              <p:nvSpPr>
                <p:cNvPr id="75" name="Oval 74"/>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6" name="Group 65"/>
              <p:cNvGrpSpPr/>
              <p:nvPr/>
            </p:nvGrpSpPr>
            <p:grpSpPr>
              <a:xfrm>
                <a:off x="5237831" y="3720174"/>
                <a:ext cx="172244" cy="371476"/>
                <a:chOff x="6084168" y="3828473"/>
                <a:chExt cx="172244" cy="371476"/>
              </a:xfrm>
              <a:solidFill>
                <a:schemeClr val="bg1">
                  <a:lumMod val="85000"/>
                </a:schemeClr>
              </a:solidFill>
            </p:grpSpPr>
            <p:sp>
              <p:nvSpPr>
                <p:cNvPr id="73" name="Oval 72"/>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4"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7" name="Group 66"/>
              <p:cNvGrpSpPr/>
              <p:nvPr/>
            </p:nvGrpSpPr>
            <p:grpSpPr>
              <a:xfrm>
                <a:off x="5049176" y="3720174"/>
                <a:ext cx="172244" cy="371476"/>
                <a:chOff x="6084168" y="3828473"/>
                <a:chExt cx="172244" cy="371476"/>
              </a:xfrm>
              <a:solidFill>
                <a:schemeClr val="bg1">
                  <a:lumMod val="85000"/>
                </a:schemeClr>
              </a:solidFill>
            </p:grpSpPr>
            <p:sp>
              <p:nvSpPr>
                <p:cNvPr id="71" name="Oval 70"/>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2"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nvGrpSpPr>
              <p:cNvPr id="68" name="Group 67"/>
              <p:cNvGrpSpPr/>
              <p:nvPr/>
            </p:nvGrpSpPr>
            <p:grpSpPr>
              <a:xfrm>
                <a:off x="4860521" y="3720174"/>
                <a:ext cx="172244" cy="371476"/>
                <a:chOff x="6084168" y="3828473"/>
                <a:chExt cx="172244" cy="371476"/>
              </a:xfrm>
              <a:solidFill>
                <a:schemeClr val="bg1">
                  <a:lumMod val="85000"/>
                </a:schemeClr>
              </a:solidFill>
            </p:grpSpPr>
            <p:sp>
              <p:nvSpPr>
                <p:cNvPr id="69" name="Oval 68"/>
                <p:cNvSpPr>
                  <a:spLocks noChangeArrowheads="1"/>
                </p:cNvSpPr>
                <p:nvPr/>
              </p:nvSpPr>
              <p:spPr bwMode="auto">
                <a:xfrm>
                  <a:off x="6142112" y="3828473"/>
                  <a:ext cx="54769" cy="563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sp>
              <p:nvSpPr>
                <p:cNvPr id="7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dirty="0"/>
                </a:p>
              </p:txBody>
            </p:sp>
          </p:grpSp>
        </p:grpSp>
        <p:grpSp>
          <p:nvGrpSpPr>
            <p:cNvPr id="114" name="Group 113"/>
            <p:cNvGrpSpPr/>
            <p:nvPr/>
          </p:nvGrpSpPr>
          <p:grpSpPr>
            <a:xfrm>
              <a:off x="4524640" y="3199589"/>
              <a:ext cx="1372037" cy="928094"/>
              <a:chOff x="8652390" y="1423975"/>
              <a:chExt cx="546218" cy="371476"/>
            </a:xfrm>
            <a:solidFill>
              <a:schemeClr val="accent4"/>
            </a:solidFill>
          </p:grpSpPr>
          <p:grpSp>
            <p:nvGrpSpPr>
              <p:cNvPr id="115" name="Group 114"/>
              <p:cNvGrpSpPr/>
              <p:nvPr/>
            </p:nvGrpSpPr>
            <p:grpSpPr>
              <a:xfrm>
                <a:off x="8652390" y="1423975"/>
                <a:ext cx="172244" cy="371476"/>
                <a:chOff x="6084168" y="3828473"/>
                <a:chExt cx="172244" cy="371476"/>
              </a:xfrm>
              <a:grpFill/>
            </p:grpSpPr>
            <p:sp>
              <p:nvSpPr>
                <p:cNvPr id="125" name="Oval 124"/>
                <p:cNvSpPr>
                  <a:spLocks noChangeArrowheads="1"/>
                </p:cNvSpPr>
                <p:nvPr/>
              </p:nvSpPr>
              <p:spPr bwMode="auto">
                <a:xfrm>
                  <a:off x="6142112"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p:cNvGrpSpPr/>
              <p:nvPr/>
            </p:nvGrpSpPr>
            <p:grpSpPr>
              <a:xfrm>
                <a:off x="9026364" y="1423975"/>
                <a:ext cx="172244" cy="371476"/>
                <a:chOff x="6080832" y="3828473"/>
                <a:chExt cx="172244" cy="371476"/>
              </a:xfrm>
              <a:grpFill/>
            </p:grpSpPr>
            <p:sp>
              <p:nvSpPr>
                <p:cNvPr id="121" name="Oval 120"/>
                <p:cNvSpPr>
                  <a:spLocks noChangeArrowheads="1"/>
                </p:cNvSpPr>
                <p:nvPr/>
              </p:nvSpPr>
              <p:spPr bwMode="auto">
                <a:xfrm>
                  <a:off x="6138776"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
                <p:cNvSpPr>
                  <a:spLocks/>
                </p:cNvSpPr>
                <p:nvPr/>
              </p:nvSpPr>
              <p:spPr bwMode="auto">
                <a:xfrm>
                  <a:off x="6080832"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p:cNvGrpSpPr/>
              <p:nvPr/>
            </p:nvGrpSpPr>
            <p:grpSpPr>
              <a:xfrm>
                <a:off x="8841045" y="1423975"/>
                <a:ext cx="172244" cy="371476"/>
                <a:chOff x="6084168" y="3828473"/>
                <a:chExt cx="172244" cy="371476"/>
              </a:xfrm>
              <a:grpFill/>
            </p:grpSpPr>
            <p:sp>
              <p:nvSpPr>
                <p:cNvPr id="119" name="Oval 118"/>
                <p:cNvSpPr>
                  <a:spLocks noChangeArrowheads="1"/>
                </p:cNvSpPr>
                <p:nvPr/>
              </p:nvSpPr>
              <p:spPr bwMode="auto">
                <a:xfrm>
                  <a:off x="6142112" y="3828473"/>
                  <a:ext cx="54769" cy="56357"/>
                </a:xfrm>
                <a:prstGeom prst="ellipse">
                  <a:avLst/>
                </a:pr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7"/>
                <p:cNvSpPr>
                  <a:spLocks/>
                </p:cNvSpPr>
                <p:nvPr/>
              </p:nvSpPr>
              <p:spPr bwMode="auto">
                <a:xfrm>
                  <a:off x="6084168" y="3895942"/>
                  <a:ext cx="172244" cy="304007"/>
                </a:xfrm>
                <a:custGeom>
                  <a:avLst/>
                  <a:gdLst>
                    <a:gd name="T0" fmla="*/ 91 w 92"/>
                    <a:gd name="T1" fmla="*/ 60 h 162"/>
                    <a:gd name="T2" fmla="*/ 75 w 92"/>
                    <a:gd name="T3" fmla="*/ 10 h 162"/>
                    <a:gd name="T4" fmla="*/ 64 w 92"/>
                    <a:gd name="T5" fmla="*/ 0 h 162"/>
                    <a:gd name="T6" fmla="*/ 28 w 92"/>
                    <a:gd name="T7" fmla="*/ 0 h 162"/>
                    <a:gd name="T8" fmla="*/ 19 w 92"/>
                    <a:gd name="T9" fmla="*/ 5 h 162"/>
                    <a:gd name="T10" fmla="*/ 18 w 92"/>
                    <a:gd name="T11" fmla="*/ 7 h 162"/>
                    <a:gd name="T12" fmla="*/ 18 w 92"/>
                    <a:gd name="T13" fmla="*/ 7 h 162"/>
                    <a:gd name="T14" fmla="*/ 17 w 92"/>
                    <a:gd name="T15" fmla="*/ 8 h 162"/>
                    <a:gd name="T16" fmla="*/ 1 w 92"/>
                    <a:gd name="T17" fmla="*/ 60 h 162"/>
                    <a:gd name="T18" fmla="*/ 5 w 92"/>
                    <a:gd name="T19" fmla="*/ 68 h 162"/>
                    <a:gd name="T20" fmla="*/ 14 w 92"/>
                    <a:gd name="T21" fmla="*/ 64 h 162"/>
                    <a:gd name="T22" fmla="*/ 26 w 92"/>
                    <a:gd name="T23" fmla="*/ 23 h 162"/>
                    <a:gd name="T24" fmla="*/ 28 w 92"/>
                    <a:gd name="T25" fmla="*/ 23 h 162"/>
                    <a:gd name="T26" fmla="*/ 29 w 92"/>
                    <a:gd name="T27" fmla="*/ 23 h 162"/>
                    <a:gd name="T28" fmla="*/ 9 w 92"/>
                    <a:gd name="T29" fmla="*/ 96 h 162"/>
                    <a:gd name="T30" fmla="*/ 29 w 92"/>
                    <a:gd name="T31" fmla="*/ 96 h 162"/>
                    <a:gd name="T32" fmla="*/ 29 w 92"/>
                    <a:gd name="T33" fmla="*/ 154 h 162"/>
                    <a:gd name="T34" fmla="*/ 37 w 92"/>
                    <a:gd name="T35" fmla="*/ 162 h 162"/>
                    <a:gd name="T36" fmla="*/ 44 w 92"/>
                    <a:gd name="T37" fmla="*/ 154 h 162"/>
                    <a:gd name="T38" fmla="*/ 44 w 92"/>
                    <a:gd name="T39" fmla="*/ 96 h 162"/>
                    <a:gd name="T40" fmla="*/ 49 w 92"/>
                    <a:gd name="T41" fmla="*/ 96 h 162"/>
                    <a:gd name="T42" fmla="*/ 49 w 92"/>
                    <a:gd name="T43" fmla="*/ 154 h 162"/>
                    <a:gd name="T44" fmla="*/ 56 w 92"/>
                    <a:gd name="T45" fmla="*/ 162 h 162"/>
                    <a:gd name="T46" fmla="*/ 64 w 92"/>
                    <a:gd name="T47" fmla="*/ 154 h 162"/>
                    <a:gd name="T48" fmla="*/ 64 w 92"/>
                    <a:gd name="T49" fmla="*/ 96 h 162"/>
                    <a:gd name="T50" fmla="*/ 83 w 92"/>
                    <a:gd name="T51" fmla="*/ 96 h 162"/>
                    <a:gd name="T52" fmla="*/ 63 w 92"/>
                    <a:gd name="T53" fmla="*/ 23 h 162"/>
                    <a:gd name="T54" fmla="*/ 64 w 92"/>
                    <a:gd name="T55" fmla="*/ 23 h 162"/>
                    <a:gd name="T56" fmla="*/ 65 w 92"/>
                    <a:gd name="T57" fmla="*/ 23 h 162"/>
                    <a:gd name="T58" fmla="*/ 79 w 92"/>
                    <a:gd name="T59" fmla="*/ 64 h 162"/>
                    <a:gd name="T60" fmla="*/ 87 w 92"/>
                    <a:gd name="T61" fmla="*/ 68 h 162"/>
                    <a:gd name="T62" fmla="*/ 91 w 92"/>
                    <a:gd name="T63"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62">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57" name="Content Placeholder 2"/>
          <p:cNvSpPr txBox="1">
            <a:spLocks/>
          </p:cNvSpPr>
          <p:nvPr/>
        </p:nvSpPr>
        <p:spPr>
          <a:xfrm>
            <a:off x="8258413" y="2596154"/>
            <a:ext cx="3463471" cy="1180414"/>
          </a:xfrm>
          <a:prstGeom prst="rect">
            <a:avLst/>
          </a:prstGeom>
        </p:spPr>
        <p:txBody>
          <a:bodyPr vert="horz" lIns="91440" tIns="45720" rIns="91440" bIns="45720"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en-SG" sz="2400" dirty="0">
                <a:solidFill>
                  <a:schemeClr val="tx1">
                    <a:lumMod val="75000"/>
                    <a:lumOff val="25000"/>
                  </a:schemeClr>
                </a:solidFill>
                <a:ea typeface="Roboto" panose="02000000000000000000" pitchFamily="2" charset="0"/>
              </a:rPr>
              <a:t>General Comments</a:t>
            </a:r>
            <a:endParaRPr lang="id-ID" sz="2400" dirty="0">
              <a:solidFill>
                <a:schemeClr val="tx1">
                  <a:lumMod val="75000"/>
                  <a:lumOff val="25000"/>
                </a:schemeClr>
              </a:solidFill>
              <a:ea typeface="Roboto" panose="02000000000000000000" pitchFamily="2" charset="0"/>
            </a:endParaRPr>
          </a:p>
          <a:p>
            <a:pPr marL="285750" indent="-285750" algn="l">
              <a:buFont typeface="Arial" panose="020B0604020202020204" pitchFamily="34" charset="0"/>
              <a:buChar char="•"/>
            </a:pPr>
            <a:r>
              <a:rPr lang="en-US" sz="1600" dirty="0">
                <a:solidFill>
                  <a:schemeClr val="tx1">
                    <a:lumMod val="50000"/>
                    <a:lumOff val="50000"/>
                  </a:schemeClr>
                </a:solidFill>
                <a:ea typeface="Roboto" panose="02000000000000000000" pitchFamily="2" charset="0"/>
              </a:rPr>
              <a:t>Easy to navigate through the app; intuitive enough for user</a:t>
            </a:r>
          </a:p>
        </p:txBody>
      </p:sp>
      <p:cxnSp>
        <p:nvCxnSpPr>
          <p:cNvPr id="60" name="Straight Connector 59"/>
          <p:cNvCxnSpPr/>
          <p:nvPr/>
        </p:nvCxnSpPr>
        <p:spPr>
          <a:xfrm>
            <a:off x="7876778" y="2160906"/>
            <a:ext cx="12325" cy="3676896"/>
          </a:xfrm>
          <a:prstGeom prst="line">
            <a:avLst/>
          </a:prstGeom>
          <a:ln w="1270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483C648-8168-485A-B317-E9B13E71D027}" type="slidenum">
              <a:rPr lang="en-SG" smtClean="0"/>
              <a:t>24</a:t>
            </a:fld>
            <a:endParaRPr lang="en-SG" dirty="0"/>
          </a:p>
        </p:txBody>
      </p:sp>
    </p:spTree>
    <p:extLst>
      <p:ext uri="{BB962C8B-B14F-4D97-AF65-F5344CB8AC3E}">
        <p14:creationId xmlns:p14="http://schemas.microsoft.com/office/powerpoint/2010/main" val="2743663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half" idx="4294967295"/>
          </p:nvPr>
        </p:nvSpPr>
        <p:spPr>
          <a:xfrm>
            <a:off x="3256685" y="156614"/>
            <a:ext cx="5486400" cy="714418"/>
          </a:xfrm>
        </p:spPr>
        <p:txBody>
          <a:bodyPr>
            <a:noAutofit/>
          </a:bodyPr>
          <a:lstStyle/>
          <a:p>
            <a:pPr marL="0" indent="0" algn="ctr">
              <a:buNone/>
            </a:pPr>
            <a:r>
              <a:rPr lang="en-SG" sz="5400" spc="300" dirty="0">
                <a:solidFill>
                  <a:srgbClr val="0070C0"/>
                </a:solidFill>
                <a:latin typeface="Haettenschweiler" panose="020B0706040902060204" pitchFamily="34" charset="0"/>
              </a:rPr>
              <a:t>Top 3 Risks</a:t>
            </a:r>
          </a:p>
        </p:txBody>
      </p:sp>
      <p:sp>
        <p:nvSpPr>
          <p:cNvPr id="8" name="Rectangle 2"/>
          <p:cNvSpPr>
            <a:spLocks noChangeArrowheads="1"/>
          </p:cNvSpPr>
          <p:nvPr/>
        </p:nvSpPr>
        <p:spPr bwMode="auto">
          <a:xfrm>
            <a:off x="2157413" y="2812763"/>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sz="3200" b="1"/>
          </a:p>
        </p:txBody>
      </p:sp>
      <p:graphicFrame>
        <p:nvGraphicFramePr>
          <p:cNvPr id="4" name="Table 3"/>
          <p:cNvGraphicFramePr>
            <a:graphicFrameLocks noGrp="1"/>
          </p:cNvGraphicFramePr>
          <p:nvPr>
            <p:extLst>
              <p:ext uri="{D42A27DB-BD31-4B8C-83A1-F6EECF244321}">
                <p14:modId xmlns:p14="http://schemas.microsoft.com/office/powerpoint/2010/main" val="2290454072"/>
              </p:ext>
            </p:extLst>
          </p:nvPr>
        </p:nvGraphicFramePr>
        <p:xfrm>
          <a:off x="1" y="998623"/>
          <a:ext cx="12191999" cy="4323890"/>
        </p:xfrm>
        <a:graphic>
          <a:graphicData uri="http://schemas.openxmlformats.org/drawingml/2006/table">
            <a:tbl>
              <a:tblPr firstRow="1" firstCol="1" bandRow="1"/>
              <a:tblGrid>
                <a:gridCol w="1328614">
                  <a:extLst>
                    <a:ext uri="{9D8B030D-6E8A-4147-A177-3AD203B41FA5}">
                      <a16:colId xmlns:a16="http://schemas.microsoft.com/office/drawing/2014/main" val="3492944969"/>
                    </a:ext>
                  </a:extLst>
                </a:gridCol>
                <a:gridCol w="2700749">
                  <a:extLst>
                    <a:ext uri="{9D8B030D-6E8A-4147-A177-3AD203B41FA5}">
                      <a16:colId xmlns:a16="http://schemas.microsoft.com/office/drawing/2014/main" val="2106607591"/>
                    </a:ext>
                  </a:extLst>
                </a:gridCol>
                <a:gridCol w="1385455">
                  <a:extLst>
                    <a:ext uri="{9D8B030D-6E8A-4147-A177-3AD203B41FA5}">
                      <a16:colId xmlns:a16="http://schemas.microsoft.com/office/drawing/2014/main" val="742701687"/>
                    </a:ext>
                  </a:extLst>
                </a:gridCol>
                <a:gridCol w="1835727">
                  <a:extLst>
                    <a:ext uri="{9D8B030D-6E8A-4147-A177-3AD203B41FA5}">
                      <a16:colId xmlns:a16="http://schemas.microsoft.com/office/drawing/2014/main" val="3876643004"/>
                    </a:ext>
                  </a:extLst>
                </a:gridCol>
                <a:gridCol w="1255502">
                  <a:extLst>
                    <a:ext uri="{9D8B030D-6E8A-4147-A177-3AD203B41FA5}">
                      <a16:colId xmlns:a16="http://schemas.microsoft.com/office/drawing/2014/main" val="2066066764"/>
                    </a:ext>
                  </a:extLst>
                </a:gridCol>
                <a:gridCol w="3685952">
                  <a:extLst>
                    <a:ext uri="{9D8B030D-6E8A-4147-A177-3AD203B41FA5}">
                      <a16:colId xmlns:a16="http://schemas.microsoft.com/office/drawing/2014/main" val="483608297"/>
                    </a:ext>
                  </a:extLst>
                </a:gridCol>
              </a:tblGrid>
              <a:tr h="746819">
                <a:tc>
                  <a:txBody>
                    <a:bodyPr/>
                    <a:lstStyle/>
                    <a:p>
                      <a:pPr algn="ctr">
                        <a:spcAft>
                          <a:spcPts val="0"/>
                        </a:spcAft>
                      </a:pPr>
                      <a:r>
                        <a:rPr lang="en-SG" sz="2000" b="1">
                          <a:solidFill>
                            <a:srgbClr val="000000"/>
                          </a:solidFill>
                          <a:effectLst/>
                          <a:latin typeface="Khmer UI" panose="020B0502040204020203" pitchFamily="34" charset="0"/>
                          <a:ea typeface="Arial" panose="020B0604020202020204" pitchFamily="34" charset="0"/>
                        </a:rPr>
                        <a:t>Ranking</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algn="ctr">
                        <a:spcAft>
                          <a:spcPts val="0"/>
                        </a:spcAft>
                      </a:pPr>
                      <a:r>
                        <a:rPr lang="en-SG" sz="2000" b="1" dirty="0">
                          <a:solidFill>
                            <a:srgbClr val="000000"/>
                          </a:solidFill>
                          <a:effectLst/>
                          <a:latin typeface="Khmer UI" panose="020B0502040204020203" pitchFamily="34" charset="0"/>
                          <a:ea typeface="Arial" panose="020B0604020202020204" pitchFamily="34" charset="0"/>
                        </a:rPr>
                        <a:t>Risks</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algn="ctr">
                        <a:spcAft>
                          <a:spcPts val="0"/>
                        </a:spcAft>
                      </a:pPr>
                      <a:r>
                        <a:rPr lang="en-SG" sz="2000" b="1" dirty="0">
                          <a:solidFill>
                            <a:srgbClr val="000000"/>
                          </a:solidFill>
                          <a:effectLst/>
                          <a:latin typeface="Khmer UI" panose="020B0502040204020203" pitchFamily="34" charset="0"/>
                          <a:ea typeface="Arial" panose="020B0604020202020204" pitchFamily="34" charset="0"/>
                        </a:rPr>
                        <a:t>Impact</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algn="ctr">
                        <a:spcAft>
                          <a:spcPts val="0"/>
                        </a:spcAft>
                      </a:pPr>
                      <a:r>
                        <a:rPr lang="en-SG" sz="2000" b="1" dirty="0">
                          <a:solidFill>
                            <a:srgbClr val="000000"/>
                          </a:solidFill>
                          <a:effectLst/>
                          <a:latin typeface="Khmer UI" panose="020B0502040204020203" pitchFamily="34" charset="0"/>
                          <a:ea typeface="Arial" panose="020B0604020202020204" pitchFamily="34" charset="0"/>
                        </a:rPr>
                        <a:t>Likelihood</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a:lnSpc>
                          <a:spcPct val="115000"/>
                        </a:lnSpc>
                        <a:spcAft>
                          <a:spcPts val="0"/>
                        </a:spcAft>
                      </a:pPr>
                      <a:r>
                        <a:rPr lang="en-SG" sz="2000" b="1" dirty="0">
                          <a:solidFill>
                            <a:srgbClr val="000000"/>
                          </a:solidFill>
                          <a:effectLst/>
                          <a:latin typeface="Khmer UI" panose="020B0502040204020203" pitchFamily="34" charset="0"/>
                          <a:ea typeface="Arial" panose="020B0604020202020204" pitchFamily="34" charset="0"/>
                        </a:rPr>
                        <a:t>Category </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tc>
                  <a:txBody>
                    <a:bodyPr/>
                    <a:lstStyle/>
                    <a:p>
                      <a:pPr algn="ctr">
                        <a:spcAft>
                          <a:spcPts val="0"/>
                        </a:spcAft>
                      </a:pPr>
                      <a:r>
                        <a:rPr lang="en-SG" sz="2000" b="1" dirty="0">
                          <a:solidFill>
                            <a:srgbClr val="000000"/>
                          </a:solidFill>
                          <a:effectLst/>
                          <a:latin typeface="Khmer UI" panose="020B0502040204020203" pitchFamily="34" charset="0"/>
                          <a:ea typeface="Arial" panose="020B0604020202020204" pitchFamily="34" charset="0"/>
                        </a:rPr>
                        <a:t>Mitigation Steps</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905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2525045299"/>
                  </a:ext>
                </a:extLst>
              </a:tr>
              <a:tr h="975565">
                <a:tc>
                  <a:txBody>
                    <a:bodyPr/>
                    <a:lstStyle/>
                    <a:p>
                      <a:pPr algn="ctr">
                        <a:spcAft>
                          <a:spcPts val="0"/>
                        </a:spcAft>
                      </a:pPr>
                      <a:r>
                        <a:rPr lang="en-SG" sz="2000" b="1">
                          <a:solidFill>
                            <a:srgbClr val="000000"/>
                          </a:solidFill>
                          <a:effectLst/>
                          <a:latin typeface="Agency FB" panose="020B0503020202020204" pitchFamily="34" charset="0"/>
                          <a:ea typeface="Arial" panose="020B0604020202020204" pitchFamily="34" charset="0"/>
                        </a:rPr>
                        <a:t>1</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spcAft>
                          <a:spcPts val="0"/>
                        </a:spcAft>
                      </a:pPr>
                      <a:r>
                        <a:rPr lang="en-SG" sz="2000">
                          <a:solidFill>
                            <a:srgbClr val="000000"/>
                          </a:solidFill>
                          <a:effectLst/>
                          <a:latin typeface="Agency FB" panose="020B0503020202020204" pitchFamily="34" charset="0"/>
                          <a:ea typeface="Arial" panose="020B0604020202020204" pitchFamily="34" charset="0"/>
                        </a:rPr>
                        <a:t>Delaying of schedule due to unavailability of members (i.e. falling sick)</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High</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dirty="0">
                          <a:solidFill>
                            <a:srgbClr val="000000"/>
                          </a:solidFill>
                          <a:effectLst/>
                          <a:latin typeface="Agency FB" panose="020B0503020202020204" pitchFamily="34" charset="0"/>
                          <a:ea typeface="Arial" panose="020B0604020202020204" pitchFamily="34" charset="0"/>
                        </a:rPr>
                        <a:t>High</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dirty="0">
                          <a:solidFill>
                            <a:srgbClr val="000000"/>
                          </a:solidFill>
                          <a:effectLst/>
                          <a:latin typeface="Agency FB" panose="020B0503020202020204" pitchFamily="34" charset="0"/>
                          <a:ea typeface="Arial" panose="020B0604020202020204" pitchFamily="34" charset="0"/>
                        </a:rPr>
                        <a:t>A</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342900" lvl="0" indent="-342900">
                        <a:buFont typeface="+mj-lt"/>
                        <a:buAutoNum type="arabicPeriod"/>
                      </a:pPr>
                      <a:r>
                        <a:rPr lang="en-SG" sz="2000" u="none" strike="noStrike" dirty="0">
                          <a:solidFill>
                            <a:schemeClr val="tx1"/>
                          </a:solidFill>
                          <a:effectLst/>
                          <a:latin typeface="Agency FB" panose="020B0503020202020204" pitchFamily="34" charset="0"/>
                        </a:rPr>
                        <a:t>Everyone takes on double role to cover the absence of any particular member.</a:t>
                      </a:r>
                      <a:endParaRPr lang="en-SG" sz="2000" u="none" strike="noStrike" dirty="0">
                        <a:solidFill>
                          <a:schemeClr val="tx1"/>
                        </a:solidFill>
                        <a:effectLst/>
                        <a:latin typeface="Calibri" panose="020F050202020403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905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2871899891"/>
                  </a:ext>
                </a:extLst>
              </a:tr>
              <a:tr h="1300753">
                <a:tc>
                  <a:txBody>
                    <a:bodyPr/>
                    <a:lstStyle/>
                    <a:p>
                      <a:pPr algn="ctr">
                        <a:spcAft>
                          <a:spcPts val="0"/>
                        </a:spcAft>
                      </a:pPr>
                      <a:r>
                        <a:rPr lang="en-SG" sz="2000" b="1">
                          <a:solidFill>
                            <a:srgbClr val="000000"/>
                          </a:solidFill>
                          <a:effectLst/>
                          <a:latin typeface="Agency FB" panose="020B0503020202020204" pitchFamily="34" charset="0"/>
                          <a:ea typeface="Arial" panose="020B0604020202020204" pitchFamily="34" charset="0"/>
                        </a:rPr>
                        <a:t>2</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spcAft>
                          <a:spcPts val="0"/>
                        </a:spcAft>
                      </a:pPr>
                      <a:r>
                        <a:rPr lang="en-SG" sz="2000" dirty="0">
                          <a:solidFill>
                            <a:srgbClr val="000000"/>
                          </a:solidFill>
                          <a:effectLst/>
                          <a:latin typeface="Agency FB" panose="020B0503020202020204" pitchFamily="34" charset="0"/>
                          <a:ea typeface="Arial" panose="020B0604020202020204" pitchFamily="34" charset="0"/>
                        </a:rPr>
                        <a:t>Unable to meet client’s expectations due to dichotomous perspective of functionalities</a:t>
                      </a:r>
                      <a:endParaRPr lang="en-SG" sz="2000" dirty="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High</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Medium</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A</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tc>
                  <a:txBody>
                    <a:bodyPr/>
                    <a:lstStyle/>
                    <a:p>
                      <a:pPr marL="342900" lvl="0" indent="-342900">
                        <a:buFont typeface="+mj-lt"/>
                        <a:buAutoNum type="arabicPeriod"/>
                      </a:pPr>
                      <a:r>
                        <a:rPr lang="en-SG" sz="2000" u="none" strike="noStrike" dirty="0">
                          <a:solidFill>
                            <a:schemeClr val="tx1"/>
                          </a:solidFill>
                          <a:effectLst/>
                          <a:latin typeface="Agency FB" panose="020B0503020202020204" pitchFamily="34" charset="0"/>
                        </a:rPr>
                        <a:t>Meet sponsor an iteration before each milestone to gather feedback.</a:t>
                      </a:r>
                      <a:endParaRPr lang="en-SG" sz="2000" u="none" strike="noStrike" dirty="0">
                        <a:solidFill>
                          <a:schemeClr val="tx1"/>
                        </a:solidFill>
                        <a:effectLst/>
                        <a:latin typeface="Calibri" panose="020F0502020204030204" pitchFamily="34" charset="0"/>
                      </a:endParaRPr>
                    </a:p>
                    <a:p>
                      <a:pPr marL="342900" lvl="0" indent="-342900">
                        <a:buFont typeface="+mj-lt"/>
                        <a:buAutoNum type="arabicPeriod"/>
                      </a:pPr>
                      <a:r>
                        <a:rPr lang="en-SG" sz="2000" u="none" strike="noStrike" dirty="0">
                          <a:solidFill>
                            <a:schemeClr val="tx1"/>
                          </a:solidFill>
                          <a:effectLst/>
                          <a:latin typeface="Agency FB" panose="020B0503020202020204" pitchFamily="34" charset="0"/>
                        </a:rPr>
                        <a:t>Improve and adjust functions based sponsor’s feedback.</a:t>
                      </a:r>
                      <a:endParaRPr lang="en-SG" sz="2000" u="none" strike="noStrike" dirty="0">
                        <a:solidFill>
                          <a:schemeClr val="tx1"/>
                        </a:solidFill>
                        <a:effectLst/>
                        <a:latin typeface="Calibri" panose="020F050202020403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tcPr>
                </a:tc>
                <a:extLst>
                  <a:ext uri="{0D108BD9-81ED-4DB2-BD59-A6C34878D82A}">
                    <a16:rowId xmlns:a16="http://schemas.microsoft.com/office/drawing/2014/main" val="1184282885"/>
                  </a:ext>
                </a:extLst>
              </a:tr>
              <a:tr h="1300753">
                <a:tc>
                  <a:txBody>
                    <a:bodyPr/>
                    <a:lstStyle/>
                    <a:p>
                      <a:pPr algn="ctr">
                        <a:spcAft>
                          <a:spcPts val="0"/>
                        </a:spcAft>
                      </a:pPr>
                      <a:r>
                        <a:rPr lang="en-SG" sz="2000" b="1">
                          <a:solidFill>
                            <a:srgbClr val="000000"/>
                          </a:solidFill>
                          <a:effectLst/>
                          <a:latin typeface="Agency FB" panose="020B0503020202020204" pitchFamily="34" charset="0"/>
                          <a:ea typeface="Arial" panose="020B0604020202020204" pitchFamily="34" charset="0"/>
                        </a:rPr>
                        <a:t>3</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spcAft>
                          <a:spcPts val="0"/>
                        </a:spcAft>
                      </a:pPr>
                      <a:r>
                        <a:rPr lang="en-SG" sz="2000">
                          <a:solidFill>
                            <a:srgbClr val="000000"/>
                          </a:solidFill>
                          <a:effectLst/>
                          <a:latin typeface="Agency FB" panose="020B0503020202020204" pitchFamily="34" charset="0"/>
                          <a:ea typeface="Arial" panose="020B0604020202020204" pitchFamily="34" charset="0"/>
                        </a:rPr>
                        <a:t>Miscommunication / misunderstanding within team</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Medium</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Medium</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algn="ctr">
                        <a:lnSpc>
                          <a:spcPct val="115000"/>
                        </a:lnSpc>
                        <a:spcAft>
                          <a:spcPts val="0"/>
                        </a:spcAft>
                      </a:pPr>
                      <a:r>
                        <a:rPr lang="en-SG" sz="2000">
                          <a:solidFill>
                            <a:srgbClr val="000000"/>
                          </a:solidFill>
                          <a:effectLst/>
                          <a:latin typeface="Agency FB" panose="020B0503020202020204" pitchFamily="34" charset="0"/>
                          <a:ea typeface="Arial" panose="020B0604020202020204" pitchFamily="34" charset="0"/>
                        </a:rPr>
                        <a:t>B</a:t>
                      </a:r>
                      <a:endParaRPr lang="en-SG" sz="2000">
                        <a:solidFill>
                          <a:srgbClr val="000000"/>
                        </a:solidFill>
                        <a:effectLst/>
                        <a:latin typeface="Arial" panose="020B0604020202020204" pitchFamily="34" charset="0"/>
                        <a:ea typeface="Arial" panose="020B060402020202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tc>
                  <a:txBody>
                    <a:bodyPr/>
                    <a:lstStyle/>
                    <a:p>
                      <a:pPr marL="342900" lvl="0" indent="-342900">
                        <a:buFont typeface="+mj-lt"/>
                        <a:buAutoNum type="arabicPeriod"/>
                      </a:pPr>
                      <a:r>
                        <a:rPr lang="en-SG" sz="2000" u="none" strike="noStrike" dirty="0">
                          <a:solidFill>
                            <a:schemeClr val="tx1"/>
                          </a:solidFill>
                          <a:effectLst/>
                          <a:latin typeface="Agency FB" panose="020B0503020202020204" pitchFamily="34" charset="0"/>
                        </a:rPr>
                        <a:t>Document every meeting minutes and have another member to vet.</a:t>
                      </a:r>
                      <a:endParaRPr lang="en-SG" sz="2000" u="none" strike="noStrike" dirty="0">
                        <a:solidFill>
                          <a:schemeClr val="tx1"/>
                        </a:solidFill>
                        <a:effectLst/>
                        <a:latin typeface="Calibri" panose="020F0502020204030204" pitchFamily="34" charset="0"/>
                      </a:endParaRPr>
                    </a:p>
                    <a:p>
                      <a:pPr marL="342900" lvl="0" indent="-342900">
                        <a:buFont typeface="+mj-lt"/>
                        <a:buAutoNum type="arabicPeriod"/>
                      </a:pPr>
                      <a:r>
                        <a:rPr lang="en-SG" sz="2000" u="none" strike="noStrike" dirty="0">
                          <a:solidFill>
                            <a:schemeClr val="tx1"/>
                          </a:solidFill>
                          <a:effectLst/>
                          <a:latin typeface="Agency FB" panose="020B0503020202020204" pitchFamily="34" charset="0"/>
                        </a:rPr>
                        <a:t>Every meeting minute will have a to-do-list with the person-in-charge.</a:t>
                      </a:r>
                      <a:endParaRPr lang="en-SG" sz="2000" u="none" strike="noStrike" dirty="0">
                        <a:solidFill>
                          <a:schemeClr val="tx1"/>
                        </a:solidFill>
                        <a:effectLst/>
                        <a:latin typeface="Calibri" panose="020F0502020204030204" pitchFamily="34" charset="0"/>
                      </a:endParaRPr>
                    </a:p>
                  </a:txBody>
                  <a:tcPr marL="68580" marR="68580" marT="0" marB="0">
                    <a:lnL w="12700" cap="flat" cmpd="sng" algn="ctr">
                      <a:solidFill>
                        <a:srgbClr val="9CC2E5"/>
                      </a:solidFill>
                      <a:prstDash val="solid"/>
                      <a:round/>
                      <a:headEnd type="none" w="med" len="med"/>
                      <a:tailEnd type="none" w="med" len="med"/>
                    </a:lnL>
                    <a:lnR w="12700" cap="flat" cmpd="sng" algn="ctr">
                      <a:solidFill>
                        <a:srgbClr val="9CC2E5"/>
                      </a:solidFill>
                      <a:prstDash val="solid"/>
                      <a:round/>
                      <a:headEnd type="none" w="med" len="med"/>
                      <a:tailEnd type="none" w="med" len="med"/>
                    </a:lnR>
                    <a:lnT w="12700" cap="flat" cmpd="sng" algn="ctr">
                      <a:solidFill>
                        <a:srgbClr val="9CC2E5"/>
                      </a:solidFill>
                      <a:prstDash val="solid"/>
                      <a:round/>
                      <a:headEnd type="none" w="med" len="med"/>
                      <a:tailEnd type="none" w="med" len="med"/>
                    </a:lnT>
                    <a:lnB w="12700" cap="flat" cmpd="sng" algn="ctr">
                      <a:solidFill>
                        <a:srgbClr val="9CC2E5"/>
                      </a:solidFill>
                      <a:prstDash val="solid"/>
                      <a:round/>
                      <a:headEnd type="none" w="med" len="med"/>
                      <a:tailEnd type="none" w="med" len="med"/>
                    </a:lnB>
                    <a:solidFill>
                      <a:srgbClr val="DEEAF6"/>
                    </a:solidFill>
                  </a:tcPr>
                </a:tc>
                <a:extLst>
                  <a:ext uri="{0D108BD9-81ED-4DB2-BD59-A6C34878D82A}">
                    <a16:rowId xmlns:a16="http://schemas.microsoft.com/office/drawing/2014/main" val="1278037249"/>
                  </a:ext>
                </a:extLst>
              </a:tr>
            </a:tbl>
          </a:graphicData>
        </a:graphic>
      </p:graphicFrame>
      <p:sp>
        <p:nvSpPr>
          <p:cNvPr id="2" name="Slide Number Placeholder 1"/>
          <p:cNvSpPr>
            <a:spLocks noGrp="1"/>
          </p:cNvSpPr>
          <p:nvPr>
            <p:ph type="sldNum" sz="quarter" idx="12"/>
          </p:nvPr>
        </p:nvSpPr>
        <p:spPr/>
        <p:txBody>
          <a:bodyPr/>
          <a:lstStyle/>
          <a:p>
            <a:fld id="{4483C648-8168-485A-B317-E9B13E71D027}" type="slidenum">
              <a:rPr lang="en-SG" smtClean="0"/>
              <a:t>25</a:t>
            </a:fld>
            <a:endParaRPr lang="en-SG" dirty="0"/>
          </a:p>
        </p:txBody>
      </p:sp>
    </p:spTree>
    <p:extLst>
      <p:ext uri="{BB962C8B-B14F-4D97-AF65-F5344CB8AC3E}">
        <p14:creationId xmlns:p14="http://schemas.microsoft.com/office/powerpoint/2010/main" val="2184152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3152"/>
          </a:xfrm>
        </p:spPr>
        <p:txBody>
          <a:bodyPr>
            <a:noAutofit/>
          </a:bodyPr>
          <a:lstStyle/>
          <a:p>
            <a:pPr algn="ctr"/>
            <a:r>
              <a:rPr lang="en-SG" sz="5400" spc="300" dirty="0">
                <a:solidFill>
                  <a:srgbClr val="0070C0"/>
                </a:solidFill>
                <a:latin typeface="Haettenschweiler" panose="020B0706040902060204" pitchFamily="34" charset="0"/>
                <a:ea typeface="+mn-ea"/>
                <a:cs typeface="+mn-cs"/>
              </a:rPr>
              <a:t>X-Factor</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0054"/>
          <a:stretch/>
        </p:blipFill>
        <p:spPr>
          <a:xfrm>
            <a:off x="1349830" y="1108277"/>
            <a:ext cx="9503228" cy="5572895"/>
          </a:xfrm>
          <a:prstGeom prst="rect">
            <a:avLst/>
          </a:prstGeom>
        </p:spPr>
      </p:pic>
      <p:sp>
        <p:nvSpPr>
          <p:cNvPr id="3" name="Slide Number Placeholder 2"/>
          <p:cNvSpPr>
            <a:spLocks noGrp="1"/>
          </p:cNvSpPr>
          <p:nvPr>
            <p:ph type="sldNum" sz="quarter" idx="12"/>
          </p:nvPr>
        </p:nvSpPr>
        <p:spPr/>
        <p:txBody>
          <a:bodyPr/>
          <a:lstStyle/>
          <a:p>
            <a:fld id="{4483C648-8168-485A-B317-E9B13E71D027}" type="slidenum">
              <a:rPr lang="en-SG" smtClean="0"/>
              <a:t>26</a:t>
            </a:fld>
            <a:endParaRPr lang="en-SG" dirty="0"/>
          </a:p>
        </p:txBody>
      </p:sp>
    </p:spTree>
    <p:extLst>
      <p:ext uri="{BB962C8B-B14F-4D97-AF65-F5344CB8AC3E}">
        <p14:creationId xmlns:p14="http://schemas.microsoft.com/office/powerpoint/2010/main" val="131847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477" y="270095"/>
            <a:ext cx="10515600" cy="215575"/>
          </a:xfrm>
        </p:spPr>
        <p:txBody>
          <a:bodyPr>
            <a:noAutofit/>
          </a:bodyPr>
          <a:lstStyle/>
          <a:p>
            <a:pPr algn="ctr"/>
            <a:r>
              <a:rPr lang="en-SG" sz="5400" spc="300" dirty="0">
                <a:solidFill>
                  <a:srgbClr val="0070C0"/>
                </a:solidFill>
                <a:latin typeface="Haettenschweiler" panose="020B0706040902060204" pitchFamily="34" charset="0"/>
                <a:ea typeface="+mn-ea"/>
                <a:cs typeface="+mn-cs"/>
              </a:rPr>
              <a:t>Learning Outcomes</a:t>
            </a:r>
            <a:endParaRPr lang="en-US" sz="5400" spc="300" dirty="0">
              <a:solidFill>
                <a:srgbClr val="0070C0"/>
              </a:solidFill>
              <a:latin typeface="Haettenschweiler" panose="020B0706040902060204" pitchFamily="34" charset="0"/>
              <a:ea typeface="+mn-ea"/>
              <a:cs typeface="+mn-cs"/>
            </a:endParaRPr>
          </a:p>
        </p:txBody>
      </p:sp>
      <p:sp>
        <p:nvSpPr>
          <p:cNvPr id="37" name="Slide Number Placeholder 36"/>
          <p:cNvSpPr>
            <a:spLocks noGrp="1"/>
          </p:cNvSpPr>
          <p:nvPr>
            <p:ph type="sldNum" sz="quarter" idx="12"/>
          </p:nvPr>
        </p:nvSpPr>
        <p:spPr>
          <a:prstGeom prst="rect">
            <a:avLst/>
          </a:prstGeom>
        </p:spPr>
        <p:txBody>
          <a:bodyPr/>
          <a:lstStyle/>
          <a:p>
            <a:fld id="{C136B7D2-B98C-44FD-8D04-7EC62A564975}" type="slidenum">
              <a:rPr lang="en-US" smtClean="0"/>
              <a:pPr/>
              <a:t>27</a:t>
            </a:fld>
            <a:endParaRPr lang="en-US" dirty="0"/>
          </a:p>
        </p:txBody>
      </p:sp>
      <p:sp>
        <p:nvSpPr>
          <p:cNvPr id="23" name="Flowchart: Off-page Connector 22"/>
          <p:cNvSpPr/>
          <p:nvPr/>
        </p:nvSpPr>
        <p:spPr>
          <a:xfrm rot="16200000">
            <a:off x="1847256" y="-92644"/>
            <a:ext cx="660711" cy="2200123"/>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600" dirty="0">
                <a:solidFill>
                  <a:srgbClr val="FFFF00"/>
                </a:solidFill>
              </a:rPr>
              <a:t>Sin Kin</a:t>
            </a:r>
          </a:p>
        </p:txBody>
      </p:sp>
      <p:sp>
        <p:nvSpPr>
          <p:cNvPr id="24" name="Round Same Side Corner Rectangle 23"/>
          <p:cNvSpPr/>
          <p:nvPr/>
        </p:nvSpPr>
        <p:spPr>
          <a:xfrm rot="16200000">
            <a:off x="401551" y="661774"/>
            <a:ext cx="660712" cy="691284"/>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00" dirty="0">
              <a:latin typeface="+mj-lt"/>
            </a:endParaRPr>
          </a:p>
        </p:txBody>
      </p:sp>
      <p:cxnSp>
        <p:nvCxnSpPr>
          <p:cNvPr id="25" name="Straight Connector 24"/>
          <p:cNvCxnSpPr/>
          <p:nvPr/>
        </p:nvCxnSpPr>
        <p:spPr>
          <a:xfrm>
            <a:off x="3277672" y="1007416"/>
            <a:ext cx="1053437" cy="5041"/>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30" name="Text Placeholder 3"/>
          <p:cNvSpPr txBox="1">
            <a:spLocks/>
          </p:cNvSpPr>
          <p:nvPr/>
        </p:nvSpPr>
        <p:spPr>
          <a:xfrm>
            <a:off x="4572000" y="844538"/>
            <a:ext cx="7429501" cy="86177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SG" sz="1400" dirty="0"/>
              <a:t>I want to nurture my skills and interest in front-end development by developing user interfaces that are user-friendly yet technically feasible. I strive to enhance my communication skills through engaging with internal and external stakeholders, and propose effective solutions that can facilitate changing business needs by recognizing its impacts.</a:t>
            </a:r>
          </a:p>
        </p:txBody>
      </p:sp>
      <p:sp>
        <p:nvSpPr>
          <p:cNvPr id="33" name="Flowchart: Off-page Connector 32"/>
          <p:cNvSpPr/>
          <p:nvPr/>
        </p:nvSpPr>
        <p:spPr>
          <a:xfrm rot="16200000">
            <a:off x="1880287" y="979072"/>
            <a:ext cx="620657" cy="2362473"/>
          </a:xfrm>
          <a:prstGeom prst="flowChartOffpageConnector">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4267" dirty="0">
                <a:solidFill>
                  <a:schemeClr val="accent5">
                    <a:lumMod val="75000"/>
                  </a:schemeClr>
                </a:solidFill>
              </a:rPr>
              <a:t>Yi Ru</a:t>
            </a:r>
          </a:p>
        </p:txBody>
      </p:sp>
      <p:sp>
        <p:nvSpPr>
          <p:cNvPr id="34" name="Round Same Side Corner Rectangle 33"/>
          <p:cNvSpPr/>
          <p:nvPr/>
        </p:nvSpPr>
        <p:spPr>
          <a:xfrm rot="16200000">
            <a:off x="391810" y="1853071"/>
            <a:ext cx="620660" cy="614476"/>
          </a:xfrm>
          <a:prstGeom prst="round2Same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00" dirty="0">
              <a:latin typeface="+mj-lt"/>
            </a:endParaRPr>
          </a:p>
        </p:txBody>
      </p:sp>
      <p:cxnSp>
        <p:nvCxnSpPr>
          <p:cNvPr id="35" name="Straight Connector 34"/>
          <p:cNvCxnSpPr>
            <a:stCxn id="33" idx="2"/>
            <a:endCxn id="61" idx="2"/>
          </p:cNvCxnSpPr>
          <p:nvPr/>
        </p:nvCxnSpPr>
        <p:spPr>
          <a:xfrm>
            <a:off x="3371852" y="2160308"/>
            <a:ext cx="933480" cy="0"/>
          </a:xfrm>
          <a:prstGeom prst="line">
            <a:avLst/>
          </a:prstGeom>
          <a:ln w="19050">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Flowchart: Off-page Connector 47"/>
          <p:cNvSpPr/>
          <p:nvPr/>
        </p:nvSpPr>
        <p:spPr>
          <a:xfrm rot="16200000">
            <a:off x="1934138" y="1961360"/>
            <a:ext cx="626876" cy="2496198"/>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600" dirty="0">
                <a:solidFill>
                  <a:schemeClr val="accent3">
                    <a:lumMod val="60000"/>
                    <a:lumOff val="40000"/>
                  </a:schemeClr>
                </a:solidFill>
              </a:rPr>
              <a:t>Lay Ting</a:t>
            </a:r>
          </a:p>
        </p:txBody>
      </p:sp>
      <p:sp>
        <p:nvSpPr>
          <p:cNvPr id="50" name="Round Same Side Corner Rectangle 49"/>
          <p:cNvSpPr/>
          <p:nvPr/>
        </p:nvSpPr>
        <p:spPr>
          <a:xfrm rot="16200000">
            <a:off x="378803" y="2902221"/>
            <a:ext cx="626872" cy="614476"/>
          </a:xfrm>
          <a:prstGeom prst="round2Same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00" dirty="0">
              <a:latin typeface="+mj-lt"/>
            </a:endParaRPr>
          </a:p>
        </p:txBody>
      </p:sp>
      <p:cxnSp>
        <p:nvCxnSpPr>
          <p:cNvPr id="51" name="Straight Connector 50"/>
          <p:cNvCxnSpPr>
            <a:stCxn id="59" idx="2"/>
            <a:endCxn id="48" idx="2"/>
          </p:cNvCxnSpPr>
          <p:nvPr/>
        </p:nvCxnSpPr>
        <p:spPr>
          <a:xfrm flipH="1">
            <a:off x="3495675" y="3208137"/>
            <a:ext cx="784709" cy="1322"/>
          </a:xfrm>
          <a:prstGeom prst="lin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60" name="Flowchart: Off-page Connector 59"/>
          <p:cNvSpPr/>
          <p:nvPr/>
        </p:nvSpPr>
        <p:spPr>
          <a:xfrm rot="16200000">
            <a:off x="1795263" y="3381274"/>
            <a:ext cx="578895" cy="2150660"/>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600" dirty="0">
                <a:solidFill>
                  <a:schemeClr val="accent4">
                    <a:lumMod val="50000"/>
                  </a:schemeClr>
                </a:solidFill>
              </a:rPr>
              <a:t>Marilyn</a:t>
            </a:r>
          </a:p>
        </p:txBody>
      </p:sp>
      <p:sp>
        <p:nvSpPr>
          <p:cNvPr id="62" name="Round Same Side Corner Rectangle 61"/>
          <p:cNvSpPr/>
          <p:nvPr/>
        </p:nvSpPr>
        <p:spPr>
          <a:xfrm rot="16200000">
            <a:off x="412692" y="4149365"/>
            <a:ext cx="578896" cy="614476"/>
          </a:xfrm>
          <a:prstGeom prst="round2Same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00" dirty="0">
              <a:latin typeface="+mj-lt"/>
            </a:endParaRPr>
          </a:p>
        </p:txBody>
      </p:sp>
      <p:cxnSp>
        <p:nvCxnSpPr>
          <p:cNvPr id="64" name="Straight Connector 63"/>
          <p:cNvCxnSpPr>
            <a:stCxn id="60" idx="2"/>
          </p:cNvCxnSpPr>
          <p:nvPr/>
        </p:nvCxnSpPr>
        <p:spPr>
          <a:xfrm flipV="1">
            <a:off x="3160041" y="4456603"/>
            <a:ext cx="1087154" cy="1"/>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254922" y="4360241"/>
            <a:ext cx="192723" cy="192723"/>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Text Placeholder 3"/>
          <p:cNvSpPr txBox="1">
            <a:spLocks/>
          </p:cNvSpPr>
          <p:nvPr/>
        </p:nvSpPr>
        <p:spPr>
          <a:xfrm>
            <a:off x="4572000" y="2061705"/>
            <a:ext cx="7564315"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SG" sz="1400" dirty="0"/>
              <a:t>Through our project, I wish to enhance my communication skills with my project teammates, hope to learn new technical skills and be able to understand the underlying mechanism of integration between hardware and software components and applications. Furthermore, I hope to provide satisfaction in planning and implementing quality and effective testing frameworks for the application.</a:t>
            </a:r>
            <a:endParaRPr lang="en-US" sz="1200" b="1" dirty="0">
              <a:solidFill>
                <a:schemeClr val="tx1">
                  <a:lumMod val="50000"/>
                  <a:lumOff val="50000"/>
                </a:schemeClr>
              </a:solidFill>
            </a:endParaRPr>
          </a:p>
        </p:txBody>
      </p:sp>
      <p:sp>
        <p:nvSpPr>
          <p:cNvPr id="54" name="Text Placeholder 3"/>
          <p:cNvSpPr txBox="1">
            <a:spLocks/>
          </p:cNvSpPr>
          <p:nvPr/>
        </p:nvSpPr>
        <p:spPr>
          <a:xfrm>
            <a:off x="4604615" y="3111775"/>
            <a:ext cx="7364270"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SG" sz="1400" dirty="0"/>
              <a:t>I would like to learn how to </a:t>
            </a:r>
            <a:r>
              <a:rPr lang="en-SG" sz="1400"/>
              <a:t>build an </a:t>
            </a:r>
            <a:r>
              <a:rPr lang="en-SG" sz="1400" dirty="0"/>
              <a:t>application which is scalable and efficient enough to collect data from the large population of users for the researchers. I also want to be able to ensure that the application is ready to be launch and compete in the market by striving to achieve a great user experience through incorporating the best practice in this project.</a:t>
            </a:r>
            <a:endParaRPr lang="en-US" sz="1200" b="1" dirty="0">
              <a:solidFill>
                <a:schemeClr val="tx1">
                  <a:lumMod val="50000"/>
                  <a:lumOff val="50000"/>
                </a:schemeClr>
              </a:solidFill>
            </a:endParaRPr>
          </a:p>
        </p:txBody>
      </p:sp>
      <p:sp>
        <p:nvSpPr>
          <p:cNvPr id="57" name="Text Placeholder 3"/>
          <p:cNvSpPr txBox="1">
            <a:spLocks/>
          </p:cNvSpPr>
          <p:nvPr/>
        </p:nvSpPr>
        <p:spPr>
          <a:xfrm>
            <a:off x="4571999" y="4315164"/>
            <a:ext cx="7429501" cy="8617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SG" sz="1400" dirty="0"/>
              <a:t>I hope to value-add our stakeholders by gaining better understanding of my competence and manage their expectations. I also want to become a better team player by contributing good ideas and listening to my teammates’ opinions. Lastly, I hope I will be able to acquire better interpersonal skills on top of the technological knowledge through the FYP journey.</a:t>
            </a:r>
            <a:endParaRPr lang="en-US" sz="1200" b="1" dirty="0">
              <a:solidFill>
                <a:schemeClr val="tx1">
                  <a:lumMod val="50000"/>
                  <a:lumOff val="50000"/>
                </a:schemeClr>
              </a:solidFill>
            </a:endParaRPr>
          </a:p>
        </p:txBody>
      </p:sp>
      <p:sp>
        <p:nvSpPr>
          <p:cNvPr id="46" name="Flowchart: Off-page Connector 45"/>
          <p:cNvSpPr/>
          <p:nvPr/>
        </p:nvSpPr>
        <p:spPr>
          <a:xfrm rot="16200000">
            <a:off x="1786624" y="4498594"/>
            <a:ext cx="578895" cy="2150660"/>
          </a:xfrm>
          <a:prstGeom prst="flowChartOffpageConnector">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3600" dirty="0">
                <a:solidFill>
                  <a:schemeClr val="accent6">
                    <a:lumMod val="75000"/>
                  </a:schemeClr>
                </a:solidFill>
              </a:rPr>
              <a:t>Dawn</a:t>
            </a:r>
          </a:p>
        </p:txBody>
      </p:sp>
      <p:sp>
        <p:nvSpPr>
          <p:cNvPr id="47" name="Round Same Side Corner Rectangle 46"/>
          <p:cNvSpPr/>
          <p:nvPr/>
        </p:nvSpPr>
        <p:spPr>
          <a:xfrm rot="16200000">
            <a:off x="404054" y="5266685"/>
            <a:ext cx="578896" cy="614476"/>
          </a:xfrm>
          <a:prstGeom prst="round2Same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400" dirty="0">
              <a:latin typeface="+mj-lt"/>
            </a:endParaRPr>
          </a:p>
        </p:txBody>
      </p:sp>
      <p:cxnSp>
        <p:nvCxnSpPr>
          <p:cNvPr id="56" name="Straight Connector 55"/>
          <p:cNvCxnSpPr>
            <a:stCxn id="46" idx="2"/>
          </p:cNvCxnSpPr>
          <p:nvPr/>
        </p:nvCxnSpPr>
        <p:spPr>
          <a:xfrm flipV="1">
            <a:off x="3151402" y="5573923"/>
            <a:ext cx="1087154" cy="1"/>
          </a:xfrm>
          <a:prstGeom prst="line">
            <a:avLst/>
          </a:prstGeom>
          <a:ln w="19050">
            <a:solidFill>
              <a:schemeClr val="accent5">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4246284" y="5477561"/>
            <a:ext cx="192723" cy="192723"/>
          </a:xfrm>
          <a:prstGeom prst="ellipse">
            <a:avLst/>
          </a:prstGeom>
          <a:solidFill>
            <a:schemeClr val="bg1"/>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p:cNvSpPr/>
          <p:nvPr/>
        </p:nvSpPr>
        <p:spPr>
          <a:xfrm>
            <a:off x="4280384" y="3111775"/>
            <a:ext cx="192723" cy="192723"/>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400"/>
          </a:p>
        </p:txBody>
      </p:sp>
      <p:sp>
        <p:nvSpPr>
          <p:cNvPr id="61" name="Oval 60"/>
          <p:cNvSpPr/>
          <p:nvPr/>
        </p:nvSpPr>
        <p:spPr>
          <a:xfrm>
            <a:off x="4305332" y="2063946"/>
            <a:ext cx="192723" cy="192723"/>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p:cNvSpPr/>
          <p:nvPr/>
        </p:nvSpPr>
        <p:spPr>
          <a:xfrm>
            <a:off x="4322917" y="911054"/>
            <a:ext cx="192723" cy="192723"/>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4473107" y="5386317"/>
            <a:ext cx="7620000" cy="954107"/>
          </a:xfrm>
          <a:prstGeom prst="rect">
            <a:avLst/>
          </a:prstGeom>
        </p:spPr>
        <p:txBody>
          <a:bodyPr wrap="square">
            <a:spAutoFit/>
          </a:bodyPr>
          <a:lstStyle/>
          <a:p>
            <a:r>
              <a:rPr lang="en-SG" sz="1400" dirty="0"/>
              <a:t>I hope to stimulate the creativity of the team and deliver an app that is aligned with the goals of the Mindfulness Initiative and is satisfactory to our sponsor. I would like to hone my interpersonal skills in face of ambiguity and challenges, as well as become more experienced in seeing a project through delivery in such circumstances.</a:t>
            </a:r>
          </a:p>
        </p:txBody>
      </p:sp>
    </p:spTree>
    <p:extLst>
      <p:ext uri="{BB962C8B-B14F-4D97-AF65-F5344CB8AC3E}">
        <p14:creationId xmlns:p14="http://schemas.microsoft.com/office/powerpoint/2010/main" val="4188324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947" y="1780675"/>
            <a:ext cx="10515600" cy="2412582"/>
          </a:xfrm>
          <a:ln>
            <a:solidFill>
              <a:schemeClr val="accent5">
                <a:lumMod val="60000"/>
                <a:lumOff val="40000"/>
              </a:schemeClr>
            </a:solidFill>
          </a:ln>
        </p:spPr>
        <p:txBody>
          <a:bodyPr>
            <a:normAutofit/>
          </a:bodyPr>
          <a:lstStyle/>
          <a:p>
            <a:pPr algn="ctr"/>
            <a:r>
              <a:rPr lang="en-SG" sz="7200" dirty="0">
                <a:latin typeface="Agency FB" panose="020B0503020202020204" pitchFamily="34" charset="0"/>
                <a:sym typeface="Wingdings" panose="05000000000000000000" pitchFamily="2" charset="2"/>
              </a:rPr>
              <a:t></a:t>
            </a:r>
            <a:br>
              <a:rPr lang="en-SG" sz="7200" dirty="0">
                <a:latin typeface="Agency FB" panose="020B0503020202020204" pitchFamily="34" charset="0"/>
              </a:rPr>
            </a:br>
            <a:r>
              <a:rPr lang="en-SG" sz="7200" dirty="0">
                <a:latin typeface="Agency FB" panose="020B0503020202020204" pitchFamily="34" charset="0"/>
              </a:rPr>
              <a:t>Thank You!</a:t>
            </a:r>
          </a:p>
        </p:txBody>
      </p:sp>
      <p:sp>
        <p:nvSpPr>
          <p:cNvPr id="3" name="Slide Number Placeholder 2"/>
          <p:cNvSpPr>
            <a:spLocks noGrp="1"/>
          </p:cNvSpPr>
          <p:nvPr>
            <p:ph type="sldNum" sz="quarter" idx="12"/>
          </p:nvPr>
        </p:nvSpPr>
        <p:spPr/>
        <p:txBody>
          <a:bodyPr/>
          <a:lstStyle/>
          <a:p>
            <a:fld id="{4483C648-8168-485A-B317-E9B13E71D027}" type="slidenum">
              <a:rPr lang="en-SG" smtClean="0"/>
              <a:t>28</a:t>
            </a:fld>
            <a:endParaRPr lang="en-SG" dirty="0"/>
          </a:p>
        </p:txBody>
      </p:sp>
    </p:spTree>
    <p:extLst>
      <p:ext uri="{BB962C8B-B14F-4D97-AF65-F5344CB8AC3E}">
        <p14:creationId xmlns:p14="http://schemas.microsoft.com/office/powerpoint/2010/main" val="1266735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APPENDIX</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29</a:t>
            </a:fld>
            <a:endParaRPr lang="en-SG" dirty="0"/>
          </a:p>
        </p:txBody>
      </p:sp>
    </p:spTree>
    <p:extLst>
      <p:ext uri="{BB962C8B-B14F-4D97-AF65-F5344CB8AC3E}">
        <p14:creationId xmlns:p14="http://schemas.microsoft.com/office/powerpoint/2010/main" val="631700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lnSpc>
                <a:spcPct val="150000"/>
              </a:lnSpc>
              <a:spcBef>
                <a:spcPct val="20000"/>
              </a:spcBef>
            </a:pPr>
            <a:r>
              <a:rPr lang="en-US" sz="5400" b="0" spc="300" dirty="0">
                <a:solidFill>
                  <a:srgbClr val="0070C0"/>
                </a:solidFill>
                <a:latin typeface="Haettenschweiler" panose="020B0706040902060204" pitchFamily="34" charset="0"/>
                <a:ea typeface="+mn-ea"/>
                <a:cs typeface="+mn-cs"/>
              </a:rPr>
              <a:t>Sponsors &amp; Supervisor</a:t>
            </a:r>
          </a:p>
        </p:txBody>
      </p:sp>
      <p:sp>
        <p:nvSpPr>
          <p:cNvPr id="3" name="Content Placeholder 2"/>
          <p:cNvSpPr>
            <a:spLocks noGrp="1"/>
          </p:cNvSpPr>
          <p:nvPr>
            <p:ph idx="1"/>
          </p:nvPr>
        </p:nvSpPr>
        <p:spPr/>
        <p:txBody>
          <a:bodyPr/>
          <a:lstStyle/>
          <a:p>
            <a:endParaRPr lang="en-SG"/>
          </a:p>
        </p:txBody>
      </p:sp>
      <p:sp>
        <p:nvSpPr>
          <p:cNvPr id="7" name="TextBox 6"/>
          <p:cNvSpPr txBox="1"/>
          <p:nvPr/>
        </p:nvSpPr>
        <p:spPr>
          <a:xfrm>
            <a:off x="1348249" y="5562692"/>
            <a:ext cx="1885562" cy="287323"/>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Prof. Jochen Reb</a:t>
            </a:r>
          </a:p>
        </p:txBody>
      </p:sp>
      <p:sp>
        <p:nvSpPr>
          <p:cNvPr id="31" name="Rounded Rectangle 30"/>
          <p:cNvSpPr/>
          <p:nvPr/>
        </p:nvSpPr>
        <p:spPr>
          <a:xfrm>
            <a:off x="942639" y="2438401"/>
            <a:ext cx="2788322" cy="2839348"/>
          </a:xfrm>
          <a:prstGeom prst="roundRect">
            <a:avLst>
              <a:gd name="adj" fmla="val 9356"/>
            </a:avLst>
          </a:prstGeom>
          <a:blipFill>
            <a:blip r:embed="rId3" cstate="print"/>
            <a:stretch>
              <a:fillRect/>
            </a:stretch>
          </a:bli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0" name="TextBox 59"/>
          <p:cNvSpPr txBox="1"/>
          <p:nvPr/>
        </p:nvSpPr>
        <p:spPr>
          <a:xfrm>
            <a:off x="5191122" y="5555654"/>
            <a:ext cx="1886686" cy="287323"/>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Prof. William Tov </a:t>
            </a:r>
          </a:p>
        </p:txBody>
      </p:sp>
      <p:sp>
        <p:nvSpPr>
          <p:cNvPr id="62" name="Rounded Rectangle 61"/>
          <p:cNvSpPr/>
          <p:nvPr/>
        </p:nvSpPr>
        <p:spPr>
          <a:xfrm>
            <a:off x="4648726" y="2374492"/>
            <a:ext cx="2788322" cy="2903257"/>
          </a:xfrm>
          <a:prstGeom prst="roundRect">
            <a:avLst>
              <a:gd name="adj" fmla="val 9356"/>
            </a:avLst>
          </a:prstGeom>
          <a:blipFill>
            <a:blip r:embed="rId3" cstate="print"/>
            <a:stretch>
              <a:fillRect/>
            </a:stretch>
          </a:bli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0" name="TextBox 69"/>
          <p:cNvSpPr txBox="1"/>
          <p:nvPr/>
        </p:nvSpPr>
        <p:spPr>
          <a:xfrm>
            <a:off x="9093296" y="5555653"/>
            <a:ext cx="1979951" cy="287323"/>
          </a:xfrm>
          <a:prstGeom prst="rect">
            <a:avLst/>
          </a:prstGeom>
          <a:noFill/>
        </p:spPr>
        <p:txBody>
          <a:bodyPr wrap="square" lIns="0" tIns="0" rIns="0" bIns="0" rtlCol="0" anchor="ctr">
            <a:spAutoFit/>
          </a:bodyPr>
          <a:lstStyle/>
          <a:p>
            <a:r>
              <a:rPr lang="en-US" sz="1867" b="1" dirty="0">
                <a:solidFill>
                  <a:schemeClr val="tx1">
                    <a:lumMod val="75000"/>
                    <a:lumOff val="25000"/>
                  </a:schemeClr>
                </a:solidFill>
              </a:rPr>
              <a:t>Prof. Benjamin Gan</a:t>
            </a:r>
          </a:p>
        </p:txBody>
      </p:sp>
      <p:sp>
        <p:nvSpPr>
          <p:cNvPr id="72" name="Rounded Rectangle 71"/>
          <p:cNvSpPr/>
          <p:nvPr/>
        </p:nvSpPr>
        <p:spPr>
          <a:xfrm>
            <a:off x="8463614" y="2406446"/>
            <a:ext cx="2783172" cy="2871303"/>
          </a:xfrm>
          <a:prstGeom prst="roundRect">
            <a:avLst>
              <a:gd name="adj" fmla="val 9356"/>
            </a:avLst>
          </a:prstGeom>
          <a:blipFill>
            <a:blip r:embed="rId3" cstate="print"/>
            <a:stretch>
              <a:fillRect/>
            </a:stretch>
          </a:blip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26" name="Picture 2" descr="https://staffphoto.smu.edu.sg/s/williamtov/600x400"/>
          <p:cNvPicPr>
            <a:picLocks noChangeAspect="1" noChangeArrowheads="1"/>
          </p:cNvPicPr>
          <p:nvPr/>
        </p:nvPicPr>
        <p:blipFill rotWithShape="1">
          <a:blip r:embed="rId4">
            <a:extLst>
              <a:ext uri="{28A0092B-C50C-407E-A947-70E740481C1C}">
                <a14:useLocalDpi xmlns:a14="http://schemas.microsoft.com/office/drawing/2010/main" val="0"/>
              </a:ext>
            </a:extLst>
          </a:blip>
          <a:srcRect l="11894" t="1201" r="28815" b="1312"/>
          <a:stretch/>
        </p:blipFill>
        <p:spPr bwMode="auto">
          <a:xfrm>
            <a:off x="4636876" y="2394857"/>
            <a:ext cx="2765411" cy="28683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staffphoto.smu.edu.sg/s/benjamingan/600x400"/>
          <p:cNvPicPr>
            <a:picLocks noChangeAspect="1" noChangeArrowheads="1"/>
          </p:cNvPicPr>
          <p:nvPr/>
        </p:nvPicPr>
        <p:blipFill rotWithShape="1">
          <a:blip r:embed="rId5">
            <a:extLst>
              <a:ext uri="{28A0092B-C50C-407E-A947-70E740481C1C}">
                <a14:useLocalDpi xmlns:a14="http://schemas.microsoft.com/office/drawing/2010/main" val="0"/>
              </a:ext>
            </a:extLst>
          </a:blip>
          <a:srcRect l="27523" t="16317" r="25240" b="10159"/>
          <a:stretch/>
        </p:blipFill>
        <p:spPr bwMode="auto">
          <a:xfrm>
            <a:off x="8505371" y="2438400"/>
            <a:ext cx="2699658" cy="28012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6" descr="http://staffphoto.smu.edu.sg/s/jreb/600x400"/>
          <p:cNvPicPr>
            <a:picLocks noChangeAspect="1" noChangeArrowheads="1"/>
          </p:cNvPicPr>
          <p:nvPr/>
        </p:nvPicPr>
        <p:blipFill rotWithShape="1">
          <a:blip r:embed="rId6">
            <a:extLst>
              <a:ext uri="{28A0092B-C50C-407E-A947-70E740481C1C}">
                <a14:useLocalDpi xmlns:a14="http://schemas.microsoft.com/office/drawing/2010/main" val="0"/>
              </a:ext>
            </a:extLst>
          </a:blip>
          <a:srcRect l="30211" t="2439" r="22297" b="24418"/>
          <a:stretch/>
        </p:blipFill>
        <p:spPr bwMode="auto">
          <a:xfrm>
            <a:off x="972457" y="2467428"/>
            <a:ext cx="2714172" cy="27867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483C648-8168-485A-B317-E9B13E71D027}" type="slidenum">
              <a:rPr lang="en-SG" smtClean="0"/>
              <a:t>3</a:t>
            </a:fld>
            <a:endParaRPr lang="en-SG" dirty="0"/>
          </a:p>
        </p:txBody>
      </p:sp>
    </p:spTree>
    <p:extLst>
      <p:ext uri="{BB962C8B-B14F-4D97-AF65-F5344CB8AC3E}">
        <p14:creationId xmlns:p14="http://schemas.microsoft.com/office/powerpoint/2010/main" val="3366842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SG" dirty="0"/>
              <a:t>Database Revamps</a:t>
            </a:r>
          </a:p>
        </p:txBody>
      </p:sp>
      <p:sp>
        <p:nvSpPr>
          <p:cNvPr id="7" name="Text Placeholder 6"/>
          <p:cNvSpPr>
            <a:spLocks noGrp="1"/>
          </p:cNvSpPr>
          <p:nvPr>
            <p:ph type="body" idx="1"/>
          </p:nvPr>
        </p:nvSpPr>
        <p:spPr/>
        <p:txBody>
          <a:bodyPr/>
          <a:lstStyle/>
          <a:p>
            <a:endParaRPr lang="en-SG"/>
          </a:p>
        </p:txBody>
      </p:sp>
      <p:sp>
        <p:nvSpPr>
          <p:cNvPr id="2" name="Slide Number Placeholder 1"/>
          <p:cNvSpPr>
            <a:spLocks noGrp="1"/>
          </p:cNvSpPr>
          <p:nvPr>
            <p:ph type="sldNum" sz="quarter" idx="12"/>
          </p:nvPr>
        </p:nvSpPr>
        <p:spPr/>
        <p:txBody>
          <a:bodyPr/>
          <a:lstStyle/>
          <a:p>
            <a:fld id="{4483C648-8168-485A-B317-E9B13E71D027}" type="slidenum">
              <a:rPr lang="en-SG" smtClean="0"/>
              <a:t>30</a:t>
            </a:fld>
            <a:endParaRPr lang="en-SG" dirty="0"/>
          </a:p>
        </p:txBody>
      </p:sp>
    </p:spTree>
    <p:extLst>
      <p:ext uri="{BB962C8B-B14F-4D97-AF65-F5344CB8AC3E}">
        <p14:creationId xmlns:p14="http://schemas.microsoft.com/office/powerpoint/2010/main" val="294701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190625" y="669925"/>
            <a:ext cx="4838700" cy="1835150"/>
          </a:xfrm>
        </p:spPr>
        <p:txBody>
          <a:bodyPr>
            <a:normAutofit fontScale="90000"/>
          </a:bodyPr>
          <a:lstStyle/>
          <a:p>
            <a:r>
              <a:rPr lang="en-SG" dirty="0"/>
              <a:t>Old Database – </a:t>
            </a:r>
            <a:r>
              <a:rPr lang="en-SG" dirty="0" err="1"/>
              <a:t>refokus</a:t>
            </a:r>
            <a:r>
              <a:rPr lang="en-SG" dirty="0"/>
              <a:t> database tables</a:t>
            </a:r>
          </a:p>
        </p:txBody>
      </p:sp>
      <p:pic>
        <p:nvPicPr>
          <p:cNvPr id="2" name="Picture 1"/>
          <p:cNvPicPr>
            <a:picLocks noChangeAspect="1"/>
          </p:cNvPicPr>
          <p:nvPr/>
        </p:nvPicPr>
        <p:blipFill>
          <a:blip r:embed="rId2"/>
          <a:stretch>
            <a:fillRect/>
          </a:stretch>
        </p:blipFill>
        <p:spPr>
          <a:xfrm>
            <a:off x="6380837" y="88987"/>
            <a:ext cx="5375905" cy="6577273"/>
          </a:xfrm>
          <a:prstGeom prst="rect">
            <a:avLst/>
          </a:prstGeom>
        </p:spPr>
      </p:pic>
      <p:sp>
        <p:nvSpPr>
          <p:cNvPr id="3" name="Slide Number Placeholder 2"/>
          <p:cNvSpPr>
            <a:spLocks noGrp="1"/>
          </p:cNvSpPr>
          <p:nvPr>
            <p:ph type="sldNum" sz="quarter" idx="12"/>
          </p:nvPr>
        </p:nvSpPr>
        <p:spPr/>
        <p:txBody>
          <a:bodyPr/>
          <a:lstStyle/>
          <a:p>
            <a:fld id="{4483C648-8168-485A-B317-E9B13E71D027}" type="slidenum">
              <a:rPr lang="en-SG" smtClean="0"/>
              <a:t>31</a:t>
            </a:fld>
            <a:endParaRPr lang="en-SG" dirty="0"/>
          </a:p>
        </p:txBody>
      </p:sp>
    </p:spTree>
    <p:extLst>
      <p:ext uri="{BB962C8B-B14F-4D97-AF65-F5344CB8AC3E}">
        <p14:creationId xmlns:p14="http://schemas.microsoft.com/office/powerpoint/2010/main" val="2893267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1362075" y="841375"/>
            <a:ext cx="4191000" cy="1616075"/>
          </a:xfrm>
        </p:spPr>
        <p:txBody>
          <a:bodyPr>
            <a:normAutofit fontScale="90000"/>
          </a:bodyPr>
          <a:lstStyle/>
          <a:p>
            <a:r>
              <a:rPr lang="en-SG" dirty="0"/>
              <a:t>New Database - </a:t>
            </a:r>
            <a:r>
              <a:rPr lang="en-SG" dirty="0" err="1"/>
              <a:t>refokus</a:t>
            </a:r>
            <a:r>
              <a:rPr lang="en-SG" dirty="0"/>
              <a:t> database tables</a:t>
            </a:r>
          </a:p>
        </p:txBody>
      </p:sp>
      <p:pic>
        <p:nvPicPr>
          <p:cNvPr id="2" name="Picture 1"/>
          <p:cNvPicPr>
            <a:picLocks noChangeAspect="1"/>
          </p:cNvPicPr>
          <p:nvPr/>
        </p:nvPicPr>
        <p:blipFill>
          <a:blip r:embed="rId2"/>
          <a:stretch>
            <a:fillRect/>
          </a:stretch>
        </p:blipFill>
        <p:spPr>
          <a:xfrm>
            <a:off x="6724649" y="365125"/>
            <a:ext cx="4048125" cy="6084605"/>
          </a:xfrm>
          <a:prstGeom prst="rect">
            <a:avLst/>
          </a:prstGeom>
        </p:spPr>
      </p:pic>
      <p:sp>
        <p:nvSpPr>
          <p:cNvPr id="3" name="Slide Number Placeholder 2"/>
          <p:cNvSpPr>
            <a:spLocks noGrp="1"/>
          </p:cNvSpPr>
          <p:nvPr>
            <p:ph type="sldNum" sz="quarter" idx="12"/>
          </p:nvPr>
        </p:nvSpPr>
        <p:spPr/>
        <p:txBody>
          <a:bodyPr/>
          <a:lstStyle/>
          <a:p>
            <a:fld id="{4483C648-8168-485A-B317-E9B13E71D027}" type="slidenum">
              <a:rPr lang="en-SG" smtClean="0"/>
              <a:t>32</a:t>
            </a:fld>
            <a:endParaRPr lang="en-SG" dirty="0"/>
          </a:p>
        </p:txBody>
      </p:sp>
    </p:spTree>
    <p:extLst>
      <p:ext uri="{BB962C8B-B14F-4D97-AF65-F5344CB8AC3E}">
        <p14:creationId xmlns:p14="http://schemas.microsoft.com/office/powerpoint/2010/main" val="3704751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23875" y="403225"/>
            <a:ext cx="4838700" cy="1835150"/>
          </a:xfrm>
        </p:spPr>
        <p:txBody>
          <a:bodyPr>
            <a:normAutofit fontScale="90000"/>
          </a:bodyPr>
          <a:lstStyle/>
          <a:p>
            <a:r>
              <a:rPr lang="en-SG" dirty="0"/>
              <a:t>Old Database –</a:t>
            </a:r>
            <a:br>
              <a:rPr lang="en-SG" dirty="0"/>
            </a:br>
            <a:r>
              <a:rPr lang="en-SG" dirty="0" err="1"/>
              <a:t>refokus</a:t>
            </a:r>
            <a:r>
              <a:rPr lang="en-SG" dirty="0"/>
              <a:t> database tables</a:t>
            </a:r>
          </a:p>
        </p:txBody>
      </p:sp>
      <p:pic>
        <p:nvPicPr>
          <p:cNvPr id="3" name="Picture 2"/>
          <p:cNvPicPr>
            <a:picLocks noChangeAspect="1"/>
          </p:cNvPicPr>
          <p:nvPr/>
        </p:nvPicPr>
        <p:blipFill>
          <a:blip r:embed="rId2"/>
          <a:stretch>
            <a:fillRect/>
          </a:stretch>
        </p:blipFill>
        <p:spPr>
          <a:xfrm>
            <a:off x="6864328" y="123760"/>
            <a:ext cx="3927498" cy="6595232"/>
          </a:xfrm>
          <a:prstGeom prst="rect">
            <a:avLst/>
          </a:prstGeom>
        </p:spPr>
      </p:pic>
      <p:sp>
        <p:nvSpPr>
          <p:cNvPr id="7" name="Rectangle 6"/>
          <p:cNvSpPr/>
          <p:nvPr/>
        </p:nvSpPr>
        <p:spPr>
          <a:xfrm>
            <a:off x="523875" y="2482335"/>
            <a:ext cx="3030240" cy="400110"/>
          </a:xfrm>
          <a:prstGeom prst="rect">
            <a:avLst/>
          </a:prstGeom>
        </p:spPr>
        <p:txBody>
          <a:bodyPr wrap="square">
            <a:spAutoFit/>
          </a:bodyPr>
          <a:lstStyle/>
          <a:p>
            <a:r>
              <a:rPr lang="en-SG" sz="2000" dirty="0" err="1">
                <a:solidFill>
                  <a:srgbClr val="336699"/>
                </a:solidFill>
                <a:latin typeface="arial" panose="020B0604020202020204" pitchFamily="34" charset="0"/>
              </a:rPr>
              <a:t>rfk_demographics_result</a:t>
            </a:r>
            <a:endParaRPr lang="en-SG" sz="2000" dirty="0">
              <a:solidFill>
                <a:srgbClr val="336699"/>
              </a:solidFill>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4483C648-8168-485A-B317-E9B13E71D027}" type="slidenum">
              <a:rPr lang="en-SG" smtClean="0"/>
              <a:t>33</a:t>
            </a:fld>
            <a:endParaRPr lang="en-SG" dirty="0"/>
          </a:p>
        </p:txBody>
      </p:sp>
    </p:spTree>
    <p:extLst>
      <p:ext uri="{BB962C8B-B14F-4D97-AF65-F5344CB8AC3E}">
        <p14:creationId xmlns:p14="http://schemas.microsoft.com/office/powerpoint/2010/main" val="2654789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23875" y="403225"/>
            <a:ext cx="7360285" cy="1835150"/>
          </a:xfrm>
        </p:spPr>
        <p:txBody>
          <a:bodyPr>
            <a:normAutofit/>
          </a:bodyPr>
          <a:lstStyle/>
          <a:p>
            <a:r>
              <a:rPr lang="en-SG" dirty="0"/>
              <a:t>New Database –</a:t>
            </a:r>
            <a:br>
              <a:rPr lang="en-SG" dirty="0"/>
            </a:br>
            <a:r>
              <a:rPr lang="en-SG" dirty="0" err="1"/>
              <a:t>refokus</a:t>
            </a:r>
            <a:r>
              <a:rPr lang="en-SG" dirty="0"/>
              <a:t> database tables</a:t>
            </a:r>
          </a:p>
        </p:txBody>
      </p:sp>
      <p:pic>
        <p:nvPicPr>
          <p:cNvPr id="2" name="Picture 1"/>
          <p:cNvPicPr>
            <a:picLocks noChangeAspect="1"/>
          </p:cNvPicPr>
          <p:nvPr/>
        </p:nvPicPr>
        <p:blipFill>
          <a:blip r:embed="rId2"/>
          <a:stretch>
            <a:fillRect/>
          </a:stretch>
        </p:blipFill>
        <p:spPr>
          <a:xfrm>
            <a:off x="164142" y="2838688"/>
            <a:ext cx="12027858" cy="2362200"/>
          </a:xfrm>
          <a:prstGeom prst="rect">
            <a:avLst/>
          </a:prstGeom>
        </p:spPr>
      </p:pic>
      <p:sp>
        <p:nvSpPr>
          <p:cNvPr id="5" name="Rectangle 4"/>
          <p:cNvSpPr/>
          <p:nvPr/>
        </p:nvSpPr>
        <p:spPr>
          <a:xfrm>
            <a:off x="523875" y="2353865"/>
            <a:ext cx="1133644" cy="369332"/>
          </a:xfrm>
          <a:prstGeom prst="rect">
            <a:avLst/>
          </a:prstGeom>
        </p:spPr>
        <p:txBody>
          <a:bodyPr wrap="none">
            <a:spAutoFit/>
          </a:bodyPr>
          <a:lstStyle/>
          <a:p>
            <a:r>
              <a:rPr lang="en-SG" dirty="0" err="1">
                <a:solidFill>
                  <a:srgbClr val="336699"/>
                </a:solidFill>
                <a:latin typeface="arial" panose="020B0604020202020204" pitchFamily="34" charset="0"/>
              </a:rPr>
              <a:t>rfk_users</a:t>
            </a:r>
            <a:endParaRPr lang="en-SG" dirty="0">
              <a:solidFill>
                <a:srgbClr val="336699"/>
              </a:solidFill>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4483C648-8168-485A-B317-E9B13E71D027}" type="slidenum">
              <a:rPr lang="en-SG" smtClean="0"/>
              <a:t>34</a:t>
            </a:fld>
            <a:endParaRPr lang="en-SG" dirty="0"/>
          </a:p>
        </p:txBody>
      </p:sp>
    </p:spTree>
    <p:extLst>
      <p:ext uri="{BB962C8B-B14F-4D97-AF65-F5344CB8AC3E}">
        <p14:creationId xmlns:p14="http://schemas.microsoft.com/office/powerpoint/2010/main" val="325358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Subtitle 2"/>
          <p:cNvSpPr txBox="1">
            <a:spLocks/>
          </p:cNvSpPr>
          <p:nvPr/>
        </p:nvSpPr>
        <p:spPr>
          <a:xfrm>
            <a:off x="11549577" y="6293105"/>
            <a:ext cx="545625" cy="313932"/>
          </a:xfrm>
          <a:prstGeom prst="rect">
            <a:avLst/>
          </a:prstGeom>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fld id="{5BC7B3C4-688C-4C03-84C4-F5EEB57CAA43}" type="slidenum">
              <a:rPr lang="id-ID" sz="1600" smtClean="0">
                <a:solidFill>
                  <a:schemeClr val="bg1">
                    <a:lumMod val="95000"/>
                  </a:schemeClr>
                </a:solidFill>
                <a:latin typeface="+mj-lt"/>
              </a:rPr>
              <a:t>4</a:t>
            </a:fld>
            <a:endParaRPr lang="en-US" sz="1600" dirty="0">
              <a:solidFill>
                <a:schemeClr val="bg1">
                  <a:lumMod val="95000"/>
                </a:schemeClr>
              </a:solidFill>
              <a:latin typeface="+mj-lt"/>
            </a:endParaRPr>
          </a:p>
        </p:txBody>
      </p:sp>
      <p:sp>
        <p:nvSpPr>
          <p:cNvPr id="30" name="Content Placeholder 7"/>
          <p:cNvSpPr txBox="1">
            <a:spLocks/>
          </p:cNvSpPr>
          <p:nvPr/>
        </p:nvSpPr>
        <p:spPr>
          <a:xfrm>
            <a:off x="4027100" y="74456"/>
            <a:ext cx="4104151" cy="1183786"/>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SG" sz="5400" spc="300" dirty="0">
                <a:solidFill>
                  <a:srgbClr val="0070C0"/>
                </a:solidFill>
                <a:latin typeface="Haettenschweiler" panose="020B0706040902060204" pitchFamily="34" charset="0"/>
              </a:rPr>
              <a:t>PROJECT</a:t>
            </a:r>
            <a:r>
              <a:rPr lang="en-SG" sz="4800" spc="300" dirty="0">
                <a:solidFill>
                  <a:srgbClr val="0070C0"/>
                </a:solidFill>
                <a:latin typeface="AR BONNIE" panose="02000000000000000000" pitchFamily="2" charset="0"/>
              </a:rPr>
              <a:t> </a:t>
            </a:r>
            <a:r>
              <a:rPr lang="en-SG" sz="5400" spc="300" dirty="0">
                <a:solidFill>
                  <a:srgbClr val="0070C0"/>
                </a:solidFill>
                <a:latin typeface="Haettenschweiler" panose="020B0706040902060204" pitchFamily="34" charset="0"/>
              </a:rPr>
              <a:t>INTRO</a:t>
            </a:r>
            <a:endParaRPr lang="en-US" sz="5400" spc="300" dirty="0">
              <a:solidFill>
                <a:srgbClr val="0070C0"/>
              </a:solidFill>
              <a:latin typeface="Haettenschweiler" panose="020B0706040902060204" pitchFamily="34" charset="0"/>
            </a:endParaRPr>
          </a:p>
        </p:txBody>
      </p:sp>
      <p:sp>
        <p:nvSpPr>
          <p:cNvPr id="41" name="Title 1"/>
          <p:cNvSpPr txBox="1">
            <a:spLocks/>
          </p:cNvSpPr>
          <p:nvPr/>
        </p:nvSpPr>
        <p:spPr>
          <a:xfrm>
            <a:off x="165421" y="1343898"/>
            <a:ext cx="3930161" cy="832252"/>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800" b="1" dirty="0">
                <a:solidFill>
                  <a:schemeClr val="accent3"/>
                </a:solidFill>
                <a:latin typeface="+mn-lt"/>
                <a:ea typeface="Roboto" panose="02000000000000000000" pitchFamily="2" charset="0"/>
              </a:rPr>
              <a:t>ABOUT REFOKUS</a:t>
            </a:r>
          </a:p>
        </p:txBody>
      </p:sp>
      <p:sp>
        <p:nvSpPr>
          <p:cNvPr id="22" name="Title 1"/>
          <p:cNvSpPr txBox="1">
            <a:spLocks/>
          </p:cNvSpPr>
          <p:nvPr/>
        </p:nvSpPr>
        <p:spPr>
          <a:xfrm>
            <a:off x="791159" y="3296595"/>
            <a:ext cx="4160757" cy="2340307"/>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457200" indent="-457200">
              <a:buFont typeface="Arial" panose="020B0604020202020204" pitchFamily="34" charset="0"/>
              <a:buChar char="•"/>
            </a:pPr>
            <a:r>
              <a:rPr lang="en-US" sz="2000" dirty="0">
                <a:solidFill>
                  <a:srgbClr val="002060"/>
                </a:solidFill>
                <a:latin typeface="+mn-lt"/>
                <a:ea typeface="Roboto" panose="02000000000000000000" pitchFamily="2" charset="0"/>
              </a:rPr>
              <a:t>Promote a positive difference </a:t>
            </a:r>
          </a:p>
          <a:p>
            <a:pPr marL="457200" indent="-457200">
              <a:buFont typeface="Arial" panose="020B0604020202020204" pitchFamily="34" charset="0"/>
              <a:buChar char="•"/>
            </a:pPr>
            <a:r>
              <a:rPr lang="en-US" sz="2000" dirty="0">
                <a:solidFill>
                  <a:srgbClr val="002060"/>
                </a:solidFill>
                <a:latin typeface="+mn-lt"/>
                <a:ea typeface="Roboto" panose="02000000000000000000" pitchFamily="2" charset="0"/>
              </a:rPr>
              <a:t>Extend outreach</a:t>
            </a:r>
          </a:p>
          <a:p>
            <a:pPr marL="457200" indent="-457200">
              <a:buFont typeface="Arial" panose="020B0604020202020204" pitchFamily="34" charset="0"/>
              <a:buChar char="•"/>
            </a:pPr>
            <a:r>
              <a:rPr lang="en-US" sz="2000" dirty="0">
                <a:solidFill>
                  <a:srgbClr val="002060"/>
                </a:solidFill>
                <a:latin typeface="+mn-lt"/>
                <a:ea typeface="Roboto" panose="02000000000000000000" pitchFamily="2" charset="0"/>
              </a:rPr>
              <a:t>Facilitate the research studies</a:t>
            </a:r>
          </a:p>
        </p:txBody>
      </p:sp>
      <p:sp>
        <p:nvSpPr>
          <p:cNvPr id="23" name="Title 1"/>
          <p:cNvSpPr txBox="1">
            <a:spLocks/>
          </p:cNvSpPr>
          <p:nvPr/>
        </p:nvSpPr>
        <p:spPr>
          <a:xfrm>
            <a:off x="791159" y="2013856"/>
            <a:ext cx="6643784" cy="1154805"/>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marL="457200" indent="-457200">
              <a:buFont typeface="Arial" panose="020B0604020202020204" pitchFamily="34" charset="0"/>
              <a:buChar char="•"/>
            </a:pPr>
            <a:r>
              <a:rPr lang="en-US" sz="2000" dirty="0">
                <a:solidFill>
                  <a:srgbClr val="002060"/>
                </a:solidFill>
                <a:latin typeface="+mn-lt"/>
                <a:ea typeface="Roboto" panose="02000000000000000000" pitchFamily="2" charset="0"/>
              </a:rPr>
              <a:t>Mindfulness Meditation Initiative </a:t>
            </a:r>
          </a:p>
          <a:p>
            <a:pPr marL="457200" indent="-457200">
              <a:buFont typeface="Arial" panose="020B0604020202020204" pitchFamily="34" charset="0"/>
              <a:buChar char="•"/>
            </a:pPr>
            <a:r>
              <a:rPr lang="en-US" sz="2000" dirty="0">
                <a:solidFill>
                  <a:srgbClr val="002060"/>
                </a:solidFill>
                <a:latin typeface="+mn-lt"/>
                <a:ea typeface="Roboto" panose="02000000000000000000" pitchFamily="2" charset="0"/>
              </a:rPr>
              <a:t>Meditation App &amp; Researcher Web Portal (From Team Vulcan)</a:t>
            </a:r>
          </a:p>
        </p:txBody>
      </p:sp>
      <p:grpSp>
        <p:nvGrpSpPr>
          <p:cNvPr id="9" name="Group 8"/>
          <p:cNvGrpSpPr/>
          <p:nvPr/>
        </p:nvGrpSpPr>
        <p:grpSpPr>
          <a:xfrm>
            <a:off x="8827560" y="940668"/>
            <a:ext cx="2994830" cy="3830574"/>
            <a:chOff x="8827560" y="940668"/>
            <a:chExt cx="2994830" cy="3830574"/>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7560" y="940668"/>
              <a:ext cx="2994830" cy="3830574"/>
            </a:xfrm>
            <a:prstGeom prst="rect">
              <a:avLst/>
            </a:prstGeom>
          </p:spPr>
        </p:pic>
        <p:pic>
          <p:nvPicPr>
            <p:cNvPr id="6" name="Picture 5"/>
            <p:cNvPicPr>
              <a:picLocks noChangeAspect="1"/>
            </p:cNvPicPr>
            <p:nvPr/>
          </p:nvPicPr>
          <p:blipFill>
            <a:blip r:embed="rId4"/>
            <a:stretch>
              <a:fillRect/>
            </a:stretch>
          </p:blipFill>
          <p:spPr>
            <a:xfrm>
              <a:off x="9502801" y="1326523"/>
              <a:ext cx="1693851" cy="2809682"/>
            </a:xfrm>
            <a:prstGeom prst="rect">
              <a:avLst/>
            </a:prstGeom>
          </p:spPr>
        </p:pic>
      </p:grpSp>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19221" t="29398" r="17922" b="13718"/>
          <a:stretch/>
        </p:blipFill>
        <p:spPr>
          <a:xfrm>
            <a:off x="5976257" y="3496103"/>
            <a:ext cx="4618842" cy="3077622"/>
          </a:xfrm>
          <a:prstGeom prst="rect">
            <a:avLst/>
          </a:prstGeom>
        </p:spPr>
      </p:pic>
      <p:sp>
        <p:nvSpPr>
          <p:cNvPr id="10" name="Rectangle 9"/>
          <p:cNvSpPr/>
          <p:nvPr/>
        </p:nvSpPr>
        <p:spPr>
          <a:xfrm>
            <a:off x="791159" y="3450032"/>
            <a:ext cx="1936107" cy="523220"/>
          </a:xfrm>
          <a:prstGeom prst="rect">
            <a:avLst/>
          </a:prstGeom>
        </p:spPr>
        <p:txBody>
          <a:bodyPr wrap="none">
            <a:spAutoFit/>
          </a:bodyPr>
          <a:lstStyle/>
          <a:p>
            <a:pPr algn="ctr"/>
            <a:r>
              <a:rPr lang="en-US" sz="2800" b="1" dirty="0">
                <a:solidFill>
                  <a:schemeClr val="accent3"/>
                </a:solidFill>
                <a:ea typeface="Roboto" panose="02000000000000000000" pitchFamily="2" charset="0"/>
              </a:rPr>
              <a:t>OBJECTIVES</a:t>
            </a:r>
          </a:p>
        </p:txBody>
      </p:sp>
      <p:pic>
        <p:nvPicPr>
          <p:cNvPr id="11" name="Picture 10"/>
          <p:cNvPicPr>
            <a:picLocks noChangeAspect="1"/>
          </p:cNvPicPr>
          <p:nvPr/>
        </p:nvPicPr>
        <p:blipFill>
          <a:blip r:embed="rId6"/>
          <a:stretch>
            <a:fillRect/>
          </a:stretch>
        </p:blipFill>
        <p:spPr>
          <a:xfrm>
            <a:off x="6719134" y="3881958"/>
            <a:ext cx="3088895" cy="2061642"/>
          </a:xfrm>
          <a:prstGeom prst="rect">
            <a:avLst/>
          </a:prstGeom>
        </p:spPr>
      </p:pic>
      <p:sp>
        <p:nvSpPr>
          <p:cNvPr id="2" name="Slide Number Placeholder 1"/>
          <p:cNvSpPr>
            <a:spLocks noGrp="1"/>
          </p:cNvSpPr>
          <p:nvPr>
            <p:ph type="sldNum" sz="quarter" idx="12"/>
          </p:nvPr>
        </p:nvSpPr>
        <p:spPr/>
        <p:txBody>
          <a:bodyPr/>
          <a:lstStyle/>
          <a:p>
            <a:fld id="{4483C648-8168-485A-B317-E9B13E71D027}" type="slidenum">
              <a:rPr lang="en-SG" smtClean="0"/>
              <a:t>4</a:t>
            </a:fld>
            <a:endParaRPr lang="en-SG" dirty="0"/>
          </a:p>
        </p:txBody>
      </p:sp>
    </p:spTree>
    <p:extLst>
      <p:ext uri="{BB962C8B-B14F-4D97-AF65-F5344CB8AC3E}">
        <p14:creationId xmlns:p14="http://schemas.microsoft.com/office/powerpoint/2010/main" val="1029321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6" name="Group 15"/>
          <p:cNvGrpSpPr/>
          <p:nvPr/>
        </p:nvGrpSpPr>
        <p:grpSpPr>
          <a:xfrm>
            <a:off x="6289355" y="2127650"/>
            <a:ext cx="2281503" cy="4358676"/>
            <a:chOff x="5812204" y="686933"/>
            <a:chExt cx="2281503" cy="5785637"/>
          </a:xfrm>
          <a:solidFill>
            <a:schemeClr val="accent3">
              <a:lumMod val="60000"/>
              <a:lumOff val="40000"/>
            </a:schemeClr>
          </a:solidFill>
        </p:grpSpPr>
        <p:sp>
          <p:nvSpPr>
            <p:cNvPr id="17" name="Freeform 16"/>
            <p:cNvSpPr>
              <a:spLocks/>
            </p:cNvSpPr>
            <p:nvPr/>
          </p:nvSpPr>
          <p:spPr bwMode="auto">
            <a:xfrm rot="5400000" flipH="1">
              <a:off x="5878059" y="5206771"/>
              <a:ext cx="515391" cy="600404"/>
            </a:xfrm>
            <a:custGeom>
              <a:avLst/>
              <a:gdLst>
                <a:gd name="T0" fmla="*/ 194 w 194"/>
                <a:gd name="T1" fmla="*/ 98 h 226"/>
                <a:gd name="T2" fmla="*/ 0 w 194"/>
                <a:gd name="T3" fmla="*/ 0 h 226"/>
                <a:gd name="T4" fmla="*/ 0 w 194"/>
                <a:gd name="T5" fmla="*/ 226 h 226"/>
                <a:gd name="T6" fmla="*/ 194 w 194"/>
                <a:gd name="T7" fmla="*/ 133 h 226"/>
                <a:gd name="T8" fmla="*/ 194 w 194"/>
                <a:gd name="T9" fmla="*/ 98 h 226"/>
              </a:gdLst>
              <a:ahLst/>
              <a:cxnLst>
                <a:cxn ang="0">
                  <a:pos x="T0" y="T1"/>
                </a:cxn>
                <a:cxn ang="0">
                  <a:pos x="T2" y="T3"/>
                </a:cxn>
                <a:cxn ang="0">
                  <a:pos x="T4" y="T5"/>
                </a:cxn>
                <a:cxn ang="0">
                  <a:pos x="T6" y="T7"/>
                </a:cxn>
                <a:cxn ang="0">
                  <a:pos x="T8" y="T9"/>
                </a:cxn>
              </a:cxnLst>
              <a:rect l="0" t="0" r="r" b="b"/>
              <a:pathLst>
                <a:path w="194" h="226">
                  <a:moveTo>
                    <a:pt x="194" y="98"/>
                  </a:moveTo>
                  <a:lnTo>
                    <a:pt x="0" y="0"/>
                  </a:lnTo>
                  <a:lnTo>
                    <a:pt x="0" y="226"/>
                  </a:lnTo>
                  <a:lnTo>
                    <a:pt x="194" y="133"/>
                  </a:lnTo>
                  <a:lnTo>
                    <a:pt x="194" y="98"/>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8" name="Rectangle 48"/>
            <p:cNvSpPr>
              <a:spLocks noChangeArrowheads="1"/>
            </p:cNvSpPr>
            <p:nvPr/>
          </p:nvSpPr>
          <p:spPr bwMode="auto">
            <a:xfrm rot="5400000" flipH="1">
              <a:off x="4199053" y="3272729"/>
              <a:ext cx="3860119" cy="92982"/>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9" name="Freeform 49"/>
            <p:cNvSpPr>
              <a:spLocks noEditPoints="1"/>
            </p:cNvSpPr>
            <p:nvPr/>
          </p:nvSpPr>
          <p:spPr bwMode="auto">
            <a:xfrm rot="5400000" flipH="1">
              <a:off x="7076209" y="253898"/>
              <a:ext cx="584464" cy="1450533"/>
            </a:xfrm>
            <a:custGeom>
              <a:avLst/>
              <a:gdLst>
                <a:gd name="T0" fmla="*/ 54 w 93"/>
                <a:gd name="T1" fmla="*/ 92 h 230"/>
                <a:gd name="T2" fmla="*/ 93 w 93"/>
                <a:gd name="T3" fmla="*/ 47 h 230"/>
                <a:gd name="T4" fmla="*/ 47 w 93"/>
                <a:gd name="T5" fmla="*/ 0 h 230"/>
                <a:gd name="T6" fmla="*/ 0 w 93"/>
                <a:gd name="T7" fmla="*/ 47 h 230"/>
                <a:gd name="T8" fmla="*/ 39 w 93"/>
                <a:gd name="T9" fmla="*/ 92 h 230"/>
                <a:gd name="T10" fmla="*/ 39 w 93"/>
                <a:gd name="T11" fmla="*/ 230 h 230"/>
                <a:gd name="T12" fmla="*/ 54 w 93"/>
                <a:gd name="T13" fmla="*/ 230 h 230"/>
                <a:gd name="T14" fmla="*/ 54 w 93"/>
                <a:gd name="T15" fmla="*/ 92 h 230"/>
                <a:gd name="T16" fmla="*/ 19 w 93"/>
                <a:gd name="T17" fmla="*/ 47 h 230"/>
                <a:gd name="T18" fmla="*/ 47 w 93"/>
                <a:gd name="T19" fmla="*/ 19 h 230"/>
                <a:gd name="T20" fmla="*/ 74 w 93"/>
                <a:gd name="T21" fmla="*/ 47 h 230"/>
                <a:gd name="T22" fmla="*/ 47 w 93"/>
                <a:gd name="T23" fmla="*/ 74 h 230"/>
                <a:gd name="T24" fmla="*/ 19 w 93"/>
                <a:gd name="T25" fmla="*/ 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30">
                  <a:moveTo>
                    <a:pt x="54" y="92"/>
                  </a:moveTo>
                  <a:cubicBezTo>
                    <a:pt x="76" y="89"/>
                    <a:pt x="93" y="70"/>
                    <a:pt x="93" y="47"/>
                  </a:cubicBezTo>
                  <a:cubicBezTo>
                    <a:pt x="93" y="21"/>
                    <a:pt x="72" y="0"/>
                    <a:pt x="47" y="0"/>
                  </a:cubicBezTo>
                  <a:cubicBezTo>
                    <a:pt x="21" y="0"/>
                    <a:pt x="0" y="21"/>
                    <a:pt x="0" y="47"/>
                  </a:cubicBezTo>
                  <a:cubicBezTo>
                    <a:pt x="0" y="70"/>
                    <a:pt x="17" y="89"/>
                    <a:pt x="39" y="92"/>
                  </a:cubicBezTo>
                  <a:cubicBezTo>
                    <a:pt x="39" y="230"/>
                    <a:pt x="39" y="230"/>
                    <a:pt x="39" y="230"/>
                  </a:cubicBezTo>
                  <a:cubicBezTo>
                    <a:pt x="54" y="230"/>
                    <a:pt x="54" y="230"/>
                    <a:pt x="54" y="230"/>
                  </a:cubicBezTo>
                  <a:lnTo>
                    <a:pt x="54" y="92"/>
                  </a:lnTo>
                  <a:close/>
                  <a:moveTo>
                    <a:pt x="19" y="47"/>
                  </a:moveTo>
                  <a:cubicBezTo>
                    <a:pt x="19" y="32"/>
                    <a:pt x="31" y="19"/>
                    <a:pt x="47" y="19"/>
                  </a:cubicBezTo>
                  <a:cubicBezTo>
                    <a:pt x="62" y="19"/>
                    <a:pt x="74" y="32"/>
                    <a:pt x="74" y="47"/>
                  </a:cubicBezTo>
                  <a:cubicBezTo>
                    <a:pt x="74" y="62"/>
                    <a:pt x="62" y="74"/>
                    <a:pt x="47" y="74"/>
                  </a:cubicBezTo>
                  <a:cubicBezTo>
                    <a:pt x="31" y="74"/>
                    <a:pt x="19" y="62"/>
                    <a:pt x="19" y="4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0" name="Freeform 50"/>
            <p:cNvSpPr>
              <a:spLocks/>
            </p:cNvSpPr>
            <p:nvPr/>
          </p:nvSpPr>
          <p:spPr bwMode="auto">
            <a:xfrm rot="5400000" flipH="1">
              <a:off x="6134426" y="880412"/>
              <a:ext cx="456944" cy="560553"/>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1" name="Rectangle 41"/>
            <p:cNvSpPr>
              <a:spLocks noChangeAspect="1" noChangeArrowheads="1"/>
            </p:cNvSpPr>
            <p:nvPr/>
          </p:nvSpPr>
          <p:spPr bwMode="auto">
            <a:xfrm flipH="1">
              <a:off x="5812204" y="5762857"/>
              <a:ext cx="626974" cy="709713"/>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22" name="Group 21"/>
          <p:cNvGrpSpPr/>
          <p:nvPr/>
        </p:nvGrpSpPr>
        <p:grpSpPr>
          <a:xfrm flipH="1">
            <a:off x="3853546" y="2127650"/>
            <a:ext cx="2438331" cy="4358675"/>
            <a:chOff x="5812204" y="686932"/>
            <a:chExt cx="2896495" cy="5785638"/>
          </a:xfrm>
          <a:solidFill>
            <a:schemeClr val="accent1">
              <a:lumMod val="40000"/>
              <a:lumOff val="60000"/>
            </a:schemeClr>
          </a:solidFill>
        </p:grpSpPr>
        <p:sp>
          <p:nvSpPr>
            <p:cNvPr id="23" name="Freeform 22"/>
            <p:cNvSpPr>
              <a:spLocks/>
            </p:cNvSpPr>
            <p:nvPr/>
          </p:nvSpPr>
          <p:spPr bwMode="auto">
            <a:xfrm rot="5400000" flipH="1">
              <a:off x="5878059" y="5206771"/>
              <a:ext cx="515391" cy="600404"/>
            </a:xfrm>
            <a:custGeom>
              <a:avLst/>
              <a:gdLst>
                <a:gd name="T0" fmla="*/ 194 w 194"/>
                <a:gd name="T1" fmla="*/ 98 h 226"/>
                <a:gd name="T2" fmla="*/ 0 w 194"/>
                <a:gd name="T3" fmla="*/ 0 h 226"/>
                <a:gd name="T4" fmla="*/ 0 w 194"/>
                <a:gd name="T5" fmla="*/ 226 h 226"/>
                <a:gd name="T6" fmla="*/ 194 w 194"/>
                <a:gd name="T7" fmla="*/ 133 h 226"/>
                <a:gd name="T8" fmla="*/ 194 w 194"/>
                <a:gd name="T9" fmla="*/ 98 h 226"/>
              </a:gdLst>
              <a:ahLst/>
              <a:cxnLst>
                <a:cxn ang="0">
                  <a:pos x="T0" y="T1"/>
                </a:cxn>
                <a:cxn ang="0">
                  <a:pos x="T2" y="T3"/>
                </a:cxn>
                <a:cxn ang="0">
                  <a:pos x="T4" y="T5"/>
                </a:cxn>
                <a:cxn ang="0">
                  <a:pos x="T6" y="T7"/>
                </a:cxn>
                <a:cxn ang="0">
                  <a:pos x="T8" y="T9"/>
                </a:cxn>
              </a:cxnLst>
              <a:rect l="0" t="0" r="r" b="b"/>
              <a:pathLst>
                <a:path w="194" h="226">
                  <a:moveTo>
                    <a:pt x="194" y="98"/>
                  </a:moveTo>
                  <a:lnTo>
                    <a:pt x="0" y="0"/>
                  </a:lnTo>
                  <a:lnTo>
                    <a:pt x="0" y="226"/>
                  </a:lnTo>
                  <a:lnTo>
                    <a:pt x="194" y="133"/>
                  </a:lnTo>
                  <a:lnTo>
                    <a:pt x="194" y="98"/>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4" name="Rectangle 48"/>
            <p:cNvSpPr>
              <a:spLocks noChangeArrowheads="1"/>
            </p:cNvSpPr>
            <p:nvPr/>
          </p:nvSpPr>
          <p:spPr bwMode="auto">
            <a:xfrm rot="5400000" flipH="1">
              <a:off x="4199053" y="3272729"/>
              <a:ext cx="3860119" cy="92982"/>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5" name="Freeform 49"/>
            <p:cNvSpPr>
              <a:spLocks noEditPoints="1"/>
            </p:cNvSpPr>
            <p:nvPr/>
          </p:nvSpPr>
          <p:spPr bwMode="auto">
            <a:xfrm rot="5400000" flipH="1">
              <a:off x="7383702" y="-53602"/>
              <a:ext cx="584463" cy="2065531"/>
            </a:xfrm>
            <a:custGeom>
              <a:avLst/>
              <a:gdLst>
                <a:gd name="T0" fmla="*/ 54 w 93"/>
                <a:gd name="T1" fmla="*/ 92 h 230"/>
                <a:gd name="T2" fmla="*/ 93 w 93"/>
                <a:gd name="T3" fmla="*/ 47 h 230"/>
                <a:gd name="T4" fmla="*/ 47 w 93"/>
                <a:gd name="T5" fmla="*/ 0 h 230"/>
                <a:gd name="T6" fmla="*/ 0 w 93"/>
                <a:gd name="T7" fmla="*/ 47 h 230"/>
                <a:gd name="T8" fmla="*/ 39 w 93"/>
                <a:gd name="T9" fmla="*/ 92 h 230"/>
                <a:gd name="T10" fmla="*/ 39 w 93"/>
                <a:gd name="T11" fmla="*/ 230 h 230"/>
                <a:gd name="T12" fmla="*/ 54 w 93"/>
                <a:gd name="T13" fmla="*/ 230 h 230"/>
                <a:gd name="T14" fmla="*/ 54 w 93"/>
                <a:gd name="T15" fmla="*/ 92 h 230"/>
                <a:gd name="T16" fmla="*/ 19 w 93"/>
                <a:gd name="T17" fmla="*/ 47 h 230"/>
                <a:gd name="T18" fmla="*/ 47 w 93"/>
                <a:gd name="T19" fmla="*/ 19 h 230"/>
                <a:gd name="T20" fmla="*/ 74 w 93"/>
                <a:gd name="T21" fmla="*/ 47 h 230"/>
                <a:gd name="T22" fmla="*/ 47 w 93"/>
                <a:gd name="T23" fmla="*/ 74 h 230"/>
                <a:gd name="T24" fmla="*/ 19 w 93"/>
                <a:gd name="T25" fmla="*/ 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30">
                  <a:moveTo>
                    <a:pt x="54" y="92"/>
                  </a:moveTo>
                  <a:cubicBezTo>
                    <a:pt x="76" y="89"/>
                    <a:pt x="93" y="70"/>
                    <a:pt x="93" y="47"/>
                  </a:cubicBezTo>
                  <a:cubicBezTo>
                    <a:pt x="93" y="21"/>
                    <a:pt x="72" y="0"/>
                    <a:pt x="47" y="0"/>
                  </a:cubicBezTo>
                  <a:cubicBezTo>
                    <a:pt x="21" y="0"/>
                    <a:pt x="0" y="21"/>
                    <a:pt x="0" y="47"/>
                  </a:cubicBezTo>
                  <a:cubicBezTo>
                    <a:pt x="0" y="70"/>
                    <a:pt x="17" y="89"/>
                    <a:pt x="39" y="92"/>
                  </a:cubicBezTo>
                  <a:cubicBezTo>
                    <a:pt x="39" y="230"/>
                    <a:pt x="39" y="230"/>
                    <a:pt x="39" y="230"/>
                  </a:cubicBezTo>
                  <a:cubicBezTo>
                    <a:pt x="54" y="230"/>
                    <a:pt x="54" y="230"/>
                    <a:pt x="54" y="230"/>
                  </a:cubicBezTo>
                  <a:lnTo>
                    <a:pt x="54" y="92"/>
                  </a:lnTo>
                  <a:close/>
                  <a:moveTo>
                    <a:pt x="19" y="47"/>
                  </a:moveTo>
                  <a:cubicBezTo>
                    <a:pt x="19" y="32"/>
                    <a:pt x="31" y="19"/>
                    <a:pt x="47" y="19"/>
                  </a:cubicBezTo>
                  <a:cubicBezTo>
                    <a:pt x="62" y="19"/>
                    <a:pt x="74" y="32"/>
                    <a:pt x="74" y="47"/>
                  </a:cubicBezTo>
                  <a:cubicBezTo>
                    <a:pt x="74" y="62"/>
                    <a:pt x="62" y="74"/>
                    <a:pt x="47" y="74"/>
                  </a:cubicBezTo>
                  <a:cubicBezTo>
                    <a:pt x="31" y="74"/>
                    <a:pt x="19" y="62"/>
                    <a:pt x="19" y="4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dirty="0"/>
            </a:p>
          </p:txBody>
        </p:sp>
        <p:sp>
          <p:nvSpPr>
            <p:cNvPr id="26" name="Freeform 50"/>
            <p:cNvSpPr>
              <a:spLocks/>
            </p:cNvSpPr>
            <p:nvPr/>
          </p:nvSpPr>
          <p:spPr bwMode="auto">
            <a:xfrm rot="5400000" flipH="1">
              <a:off x="6134424" y="880413"/>
              <a:ext cx="456944" cy="560552"/>
            </a:xfrm>
            <a:custGeom>
              <a:avLst/>
              <a:gdLst>
                <a:gd name="T0" fmla="*/ 58 w 73"/>
                <a:gd name="T1" fmla="*/ 0 h 89"/>
                <a:gd name="T2" fmla="*/ 58 w 73"/>
                <a:gd name="T3" fmla="*/ 1 h 89"/>
                <a:gd name="T4" fmla="*/ 1 w 73"/>
                <a:gd name="T5" fmla="*/ 74 h 89"/>
                <a:gd name="T6" fmla="*/ 0 w 73"/>
                <a:gd name="T7" fmla="*/ 74 h 89"/>
                <a:gd name="T8" fmla="*/ 0 w 73"/>
                <a:gd name="T9" fmla="*/ 89 h 89"/>
                <a:gd name="T10" fmla="*/ 1 w 73"/>
                <a:gd name="T11" fmla="*/ 89 h 89"/>
                <a:gd name="T12" fmla="*/ 58 w 73"/>
                <a:gd name="T13" fmla="*/ 60 h 89"/>
                <a:gd name="T14" fmla="*/ 73 w 73"/>
                <a:gd name="T15" fmla="*/ 1 h 89"/>
                <a:gd name="T16" fmla="*/ 73 w 73"/>
                <a:gd name="T17" fmla="*/ 0 h 89"/>
                <a:gd name="T18" fmla="*/ 58 w 7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9">
                  <a:moveTo>
                    <a:pt x="58" y="0"/>
                  </a:moveTo>
                  <a:cubicBezTo>
                    <a:pt x="58" y="1"/>
                    <a:pt x="58" y="1"/>
                    <a:pt x="58" y="1"/>
                  </a:cubicBezTo>
                  <a:cubicBezTo>
                    <a:pt x="58" y="23"/>
                    <a:pt x="52" y="74"/>
                    <a:pt x="1" y="74"/>
                  </a:cubicBezTo>
                  <a:cubicBezTo>
                    <a:pt x="0" y="74"/>
                    <a:pt x="0" y="74"/>
                    <a:pt x="0" y="74"/>
                  </a:cubicBezTo>
                  <a:cubicBezTo>
                    <a:pt x="0" y="89"/>
                    <a:pt x="0" y="89"/>
                    <a:pt x="0" y="89"/>
                  </a:cubicBezTo>
                  <a:cubicBezTo>
                    <a:pt x="1" y="89"/>
                    <a:pt x="1" y="89"/>
                    <a:pt x="1" y="89"/>
                  </a:cubicBezTo>
                  <a:cubicBezTo>
                    <a:pt x="26" y="89"/>
                    <a:pt x="45" y="79"/>
                    <a:pt x="58" y="60"/>
                  </a:cubicBezTo>
                  <a:cubicBezTo>
                    <a:pt x="71" y="41"/>
                    <a:pt x="73" y="17"/>
                    <a:pt x="73" y="1"/>
                  </a:cubicBezTo>
                  <a:cubicBezTo>
                    <a:pt x="73" y="0"/>
                    <a:pt x="73" y="0"/>
                    <a:pt x="73" y="0"/>
                  </a:cubicBezTo>
                  <a:lnTo>
                    <a:pt x="58" y="0"/>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7" name="Rectangle 41"/>
            <p:cNvSpPr>
              <a:spLocks noChangeAspect="1" noChangeArrowheads="1"/>
            </p:cNvSpPr>
            <p:nvPr/>
          </p:nvSpPr>
          <p:spPr bwMode="auto">
            <a:xfrm flipH="1">
              <a:off x="5812204" y="5762857"/>
              <a:ext cx="626974" cy="709713"/>
            </a:xfrm>
            <a:prstGeom prst="rect">
              <a:avLst/>
            </a:pr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42" name="Group 41"/>
          <p:cNvGrpSpPr/>
          <p:nvPr/>
        </p:nvGrpSpPr>
        <p:grpSpPr>
          <a:xfrm>
            <a:off x="8753189" y="2127648"/>
            <a:ext cx="1058127" cy="1550015"/>
            <a:chOff x="7119778" y="2538927"/>
            <a:chExt cx="1058127" cy="1550015"/>
          </a:xfrm>
          <a:effectLst>
            <a:outerShdw blurRad="76200" dir="13500000" sy="23000" kx="1200000" algn="br" rotWithShape="0">
              <a:prstClr val="black">
                <a:alpha val="20000"/>
              </a:prstClr>
            </a:outerShdw>
          </a:effectLst>
        </p:grpSpPr>
        <p:grpSp>
          <p:nvGrpSpPr>
            <p:cNvPr id="30" name="Group 29"/>
            <p:cNvGrpSpPr/>
            <p:nvPr/>
          </p:nvGrpSpPr>
          <p:grpSpPr>
            <a:xfrm>
              <a:off x="7168591" y="2856211"/>
              <a:ext cx="1009314" cy="1232731"/>
              <a:chOff x="3162461" y="2427962"/>
              <a:chExt cx="284047" cy="331263"/>
            </a:xfrm>
            <a:solidFill>
              <a:srgbClr val="92D050"/>
            </a:solidFill>
          </p:grpSpPr>
          <p:sp>
            <p:nvSpPr>
              <p:cNvPr id="28" name="Freeform 79"/>
              <p:cNvSpPr>
                <a:spLocks/>
              </p:cNvSpPr>
              <p:nvPr/>
            </p:nvSpPr>
            <p:spPr bwMode="auto">
              <a:xfrm>
                <a:off x="3162461" y="2572497"/>
                <a:ext cx="284047" cy="186728"/>
              </a:xfrm>
              <a:custGeom>
                <a:avLst/>
                <a:gdLst>
                  <a:gd name="T0" fmla="*/ 152 w 152"/>
                  <a:gd name="T1" fmla="*/ 100 h 100"/>
                  <a:gd name="T2" fmla="*/ 76 w 152"/>
                  <a:gd name="T3" fmla="*/ 0 h 100"/>
                  <a:gd name="T4" fmla="*/ 0 w 152"/>
                  <a:gd name="T5" fmla="*/ 100 h 100"/>
                  <a:gd name="T6" fmla="*/ 152 w 152"/>
                  <a:gd name="T7" fmla="*/ 100 h 100"/>
                </a:gdLst>
                <a:ahLst/>
                <a:cxnLst>
                  <a:cxn ang="0">
                    <a:pos x="T0" y="T1"/>
                  </a:cxn>
                  <a:cxn ang="0">
                    <a:pos x="T2" y="T3"/>
                  </a:cxn>
                  <a:cxn ang="0">
                    <a:pos x="T4" y="T5"/>
                  </a:cxn>
                  <a:cxn ang="0">
                    <a:pos x="T6" y="T7"/>
                  </a:cxn>
                </a:cxnLst>
                <a:rect l="0" t="0" r="r" b="b"/>
                <a:pathLst>
                  <a:path w="152" h="100">
                    <a:moveTo>
                      <a:pt x="152" y="100"/>
                    </a:moveTo>
                    <a:cubicBezTo>
                      <a:pt x="152" y="45"/>
                      <a:pt x="118" y="0"/>
                      <a:pt x="76" y="0"/>
                    </a:cubicBezTo>
                    <a:cubicBezTo>
                      <a:pt x="34" y="0"/>
                      <a:pt x="0" y="45"/>
                      <a:pt x="0" y="100"/>
                    </a:cubicBezTo>
                    <a:lnTo>
                      <a:pt x="152" y="100"/>
                    </a:lnTo>
                    <a:close/>
                  </a:path>
                </a:pathLst>
              </a:cu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80"/>
              <p:cNvSpPr>
                <a:spLocks noChangeArrowheads="1"/>
              </p:cNvSpPr>
              <p:nvPr/>
            </p:nvSpPr>
            <p:spPr bwMode="auto">
              <a:xfrm>
                <a:off x="3224356" y="2427962"/>
                <a:ext cx="136724" cy="133078"/>
              </a:xfrm>
              <a:prstGeom prst="ellipse">
                <a:avLst/>
              </a:prstGeom>
              <a:solidFill>
                <a:schemeClr val="accent3">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7119778" y="2538927"/>
              <a:ext cx="1023320" cy="698718"/>
              <a:chOff x="3740436" y="1349814"/>
              <a:chExt cx="413905" cy="353751"/>
            </a:xfrm>
            <a:solidFill>
              <a:schemeClr val="accent1">
                <a:lumMod val="75000"/>
              </a:schemeClr>
            </a:solidFill>
          </p:grpSpPr>
          <p:sp>
            <p:nvSpPr>
              <p:cNvPr id="32" name="Freeform 267"/>
              <p:cNvSpPr>
                <a:spLocks/>
              </p:cNvSpPr>
              <p:nvPr/>
            </p:nvSpPr>
            <p:spPr bwMode="auto">
              <a:xfrm>
                <a:off x="3740436" y="1349814"/>
                <a:ext cx="413905" cy="292396"/>
              </a:xfrm>
              <a:custGeom>
                <a:avLst/>
                <a:gdLst>
                  <a:gd name="T0" fmla="*/ 87 w 173"/>
                  <a:gd name="T1" fmla="*/ 0 h 129"/>
                  <a:gd name="T2" fmla="*/ 0 w 173"/>
                  <a:gd name="T3" fmla="*/ 87 h 129"/>
                  <a:gd name="T4" fmla="*/ 11 w 173"/>
                  <a:gd name="T5" fmla="*/ 128 h 129"/>
                  <a:gd name="T6" fmla="*/ 11 w 173"/>
                  <a:gd name="T7" fmla="*/ 105 h 129"/>
                  <a:gd name="T8" fmla="*/ 15 w 173"/>
                  <a:gd name="T9" fmla="*/ 94 h 129"/>
                  <a:gd name="T10" fmla="*/ 15 w 173"/>
                  <a:gd name="T11" fmla="*/ 87 h 129"/>
                  <a:gd name="T12" fmla="*/ 87 w 173"/>
                  <a:gd name="T13" fmla="*/ 15 h 129"/>
                  <a:gd name="T14" fmla="*/ 159 w 173"/>
                  <a:gd name="T15" fmla="*/ 87 h 129"/>
                  <a:gd name="T16" fmla="*/ 158 w 173"/>
                  <a:gd name="T17" fmla="*/ 94 h 129"/>
                  <a:gd name="T18" fmla="*/ 162 w 173"/>
                  <a:gd name="T19" fmla="*/ 105 h 129"/>
                  <a:gd name="T20" fmla="*/ 162 w 173"/>
                  <a:gd name="T21" fmla="*/ 129 h 129"/>
                  <a:gd name="T22" fmla="*/ 173 w 173"/>
                  <a:gd name="T23" fmla="*/ 87 h 129"/>
                  <a:gd name="T24" fmla="*/ 87 w 173"/>
                  <a:gd name="T25"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129">
                    <a:moveTo>
                      <a:pt x="87" y="0"/>
                    </a:moveTo>
                    <a:cubicBezTo>
                      <a:pt x="39" y="1"/>
                      <a:pt x="0" y="39"/>
                      <a:pt x="0" y="87"/>
                    </a:cubicBezTo>
                    <a:cubicBezTo>
                      <a:pt x="0" y="101"/>
                      <a:pt x="4" y="115"/>
                      <a:pt x="11" y="128"/>
                    </a:cubicBezTo>
                    <a:cubicBezTo>
                      <a:pt x="11" y="105"/>
                      <a:pt x="11" y="105"/>
                      <a:pt x="11" y="105"/>
                    </a:cubicBezTo>
                    <a:cubicBezTo>
                      <a:pt x="11" y="101"/>
                      <a:pt x="12" y="97"/>
                      <a:pt x="15" y="94"/>
                    </a:cubicBezTo>
                    <a:cubicBezTo>
                      <a:pt x="15" y="91"/>
                      <a:pt x="15" y="89"/>
                      <a:pt x="15" y="87"/>
                    </a:cubicBezTo>
                    <a:cubicBezTo>
                      <a:pt x="15" y="47"/>
                      <a:pt x="47" y="15"/>
                      <a:pt x="87" y="15"/>
                    </a:cubicBezTo>
                    <a:cubicBezTo>
                      <a:pt x="126" y="15"/>
                      <a:pt x="159" y="47"/>
                      <a:pt x="159" y="87"/>
                    </a:cubicBezTo>
                    <a:cubicBezTo>
                      <a:pt x="159" y="89"/>
                      <a:pt x="158" y="92"/>
                      <a:pt x="158" y="94"/>
                    </a:cubicBezTo>
                    <a:cubicBezTo>
                      <a:pt x="160" y="98"/>
                      <a:pt x="162" y="101"/>
                      <a:pt x="162" y="105"/>
                    </a:cubicBezTo>
                    <a:cubicBezTo>
                      <a:pt x="162" y="129"/>
                      <a:pt x="162" y="129"/>
                      <a:pt x="162" y="129"/>
                    </a:cubicBezTo>
                    <a:cubicBezTo>
                      <a:pt x="169" y="116"/>
                      <a:pt x="173" y="102"/>
                      <a:pt x="173" y="87"/>
                    </a:cubicBezTo>
                    <a:cubicBezTo>
                      <a:pt x="173" y="39"/>
                      <a:pt x="134" y="1"/>
                      <a:pt x="87" y="0"/>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rgbClr val="358FCB"/>
                  </a:solidFill>
                </a:endParaRPr>
              </a:p>
            </p:txBody>
          </p:sp>
          <p:sp>
            <p:nvSpPr>
              <p:cNvPr id="33" name="Freeform 268"/>
              <p:cNvSpPr>
                <a:spLocks/>
              </p:cNvSpPr>
              <p:nvPr/>
            </p:nvSpPr>
            <p:spPr bwMode="auto">
              <a:xfrm>
                <a:off x="3778892" y="1547301"/>
                <a:ext cx="88044" cy="156264"/>
              </a:xfrm>
              <a:custGeom>
                <a:avLst/>
                <a:gdLst>
                  <a:gd name="T0" fmla="*/ 0 w 37"/>
                  <a:gd name="T1" fmla="*/ 15 h 69"/>
                  <a:gd name="T2" fmla="*/ 0 w 37"/>
                  <a:gd name="T3" fmla="*/ 18 h 69"/>
                  <a:gd name="T4" fmla="*/ 0 w 37"/>
                  <a:gd name="T5" fmla="*/ 40 h 69"/>
                  <a:gd name="T6" fmla="*/ 0 w 37"/>
                  <a:gd name="T7" fmla="*/ 51 h 69"/>
                  <a:gd name="T8" fmla="*/ 26 w 37"/>
                  <a:gd name="T9" fmla="*/ 69 h 69"/>
                  <a:gd name="T10" fmla="*/ 37 w 37"/>
                  <a:gd name="T11" fmla="*/ 69 h 69"/>
                  <a:gd name="T12" fmla="*/ 37 w 37"/>
                  <a:gd name="T13" fmla="*/ 0 h 69"/>
                  <a:gd name="T14" fmla="*/ 26 w 37"/>
                  <a:gd name="T15" fmla="*/ 0 h 69"/>
                  <a:gd name="T16" fmla="*/ 0 w 37"/>
                  <a:gd name="T17"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9">
                    <a:moveTo>
                      <a:pt x="0" y="15"/>
                    </a:moveTo>
                    <a:cubicBezTo>
                      <a:pt x="0" y="16"/>
                      <a:pt x="0" y="17"/>
                      <a:pt x="0" y="18"/>
                    </a:cubicBezTo>
                    <a:cubicBezTo>
                      <a:pt x="0" y="40"/>
                      <a:pt x="0" y="40"/>
                      <a:pt x="0" y="40"/>
                    </a:cubicBezTo>
                    <a:cubicBezTo>
                      <a:pt x="0" y="51"/>
                      <a:pt x="0" y="51"/>
                      <a:pt x="0" y="51"/>
                    </a:cubicBezTo>
                    <a:cubicBezTo>
                      <a:pt x="0" y="60"/>
                      <a:pt x="12" y="69"/>
                      <a:pt x="26" y="69"/>
                    </a:cubicBezTo>
                    <a:cubicBezTo>
                      <a:pt x="37" y="69"/>
                      <a:pt x="37" y="69"/>
                      <a:pt x="37" y="69"/>
                    </a:cubicBezTo>
                    <a:cubicBezTo>
                      <a:pt x="37" y="0"/>
                      <a:pt x="37" y="0"/>
                      <a:pt x="37" y="0"/>
                    </a:cubicBezTo>
                    <a:cubicBezTo>
                      <a:pt x="26" y="0"/>
                      <a:pt x="26" y="0"/>
                      <a:pt x="26" y="0"/>
                    </a:cubicBezTo>
                    <a:cubicBezTo>
                      <a:pt x="13" y="0"/>
                      <a:pt x="3" y="6"/>
                      <a:pt x="0" y="15"/>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rgbClr val="358FCB"/>
                  </a:solidFill>
                </a:endParaRPr>
              </a:p>
            </p:txBody>
          </p:sp>
          <p:sp>
            <p:nvSpPr>
              <p:cNvPr id="34" name="Freeform 269"/>
              <p:cNvSpPr>
                <a:spLocks/>
              </p:cNvSpPr>
              <p:nvPr/>
            </p:nvSpPr>
            <p:spPr bwMode="auto">
              <a:xfrm>
                <a:off x="4024805" y="1547301"/>
                <a:ext cx="91079" cy="156264"/>
              </a:xfrm>
              <a:custGeom>
                <a:avLst/>
                <a:gdLst>
                  <a:gd name="T0" fmla="*/ 38 w 38"/>
                  <a:gd name="T1" fmla="*/ 51 h 69"/>
                  <a:gd name="T2" fmla="*/ 38 w 38"/>
                  <a:gd name="T3" fmla="*/ 40 h 69"/>
                  <a:gd name="T4" fmla="*/ 38 w 38"/>
                  <a:gd name="T5" fmla="*/ 18 h 69"/>
                  <a:gd name="T6" fmla="*/ 38 w 38"/>
                  <a:gd name="T7" fmla="*/ 16 h 69"/>
                  <a:gd name="T8" fmla="*/ 11 w 38"/>
                  <a:gd name="T9" fmla="*/ 0 h 69"/>
                  <a:gd name="T10" fmla="*/ 0 w 38"/>
                  <a:gd name="T11" fmla="*/ 0 h 69"/>
                  <a:gd name="T12" fmla="*/ 0 w 38"/>
                  <a:gd name="T13" fmla="*/ 69 h 69"/>
                  <a:gd name="T14" fmla="*/ 11 w 38"/>
                  <a:gd name="T15" fmla="*/ 69 h 69"/>
                  <a:gd name="T16" fmla="*/ 38 w 38"/>
                  <a:gd name="T17"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9">
                    <a:moveTo>
                      <a:pt x="38" y="51"/>
                    </a:moveTo>
                    <a:cubicBezTo>
                      <a:pt x="38" y="40"/>
                      <a:pt x="38" y="40"/>
                      <a:pt x="38" y="40"/>
                    </a:cubicBezTo>
                    <a:cubicBezTo>
                      <a:pt x="38" y="18"/>
                      <a:pt x="38" y="18"/>
                      <a:pt x="38" y="18"/>
                    </a:cubicBezTo>
                    <a:cubicBezTo>
                      <a:pt x="38" y="17"/>
                      <a:pt x="38" y="17"/>
                      <a:pt x="38" y="16"/>
                    </a:cubicBezTo>
                    <a:cubicBezTo>
                      <a:pt x="36" y="7"/>
                      <a:pt x="25" y="0"/>
                      <a:pt x="11" y="0"/>
                    </a:cubicBezTo>
                    <a:cubicBezTo>
                      <a:pt x="0" y="0"/>
                      <a:pt x="0" y="0"/>
                      <a:pt x="0" y="0"/>
                    </a:cubicBezTo>
                    <a:cubicBezTo>
                      <a:pt x="0" y="69"/>
                      <a:pt x="0" y="69"/>
                      <a:pt x="0" y="69"/>
                    </a:cubicBezTo>
                    <a:cubicBezTo>
                      <a:pt x="11" y="69"/>
                      <a:pt x="11" y="69"/>
                      <a:pt x="11" y="69"/>
                    </a:cubicBezTo>
                    <a:cubicBezTo>
                      <a:pt x="26" y="69"/>
                      <a:pt x="38" y="60"/>
                      <a:pt x="38" y="51"/>
                    </a:cubicBez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rgbClr val="358FCB"/>
                  </a:solidFill>
                </a:endParaRPr>
              </a:p>
            </p:txBody>
          </p:sp>
        </p:grpSp>
      </p:grpSp>
      <p:sp>
        <p:nvSpPr>
          <p:cNvPr id="39" name="Freeform 196"/>
          <p:cNvSpPr>
            <a:spLocks noEditPoints="1"/>
          </p:cNvSpPr>
          <p:nvPr/>
        </p:nvSpPr>
        <p:spPr bwMode="auto">
          <a:xfrm>
            <a:off x="1078072" y="1316929"/>
            <a:ext cx="865163" cy="2061752"/>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chemeClr val="tx2">
              <a:lumMod val="60000"/>
              <a:lumOff val="40000"/>
            </a:schemeClr>
          </a:solidFill>
          <a:ln>
            <a:noFill/>
          </a:ln>
          <a:effectLst>
            <a:outerShdw blurRad="76200" dir="13500000" sy="23000" kx="1200000" algn="br"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dirty="0"/>
          </a:p>
        </p:txBody>
      </p:sp>
      <p:sp>
        <p:nvSpPr>
          <p:cNvPr id="40" name="TextBox 39"/>
          <p:cNvSpPr txBox="1"/>
          <p:nvPr/>
        </p:nvSpPr>
        <p:spPr>
          <a:xfrm flipH="1">
            <a:off x="2237874" y="1534207"/>
            <a:ext cx="3526203" cy="584775"/>
          </a:xfrm>
          <a:prstGeom prst="rect">
            <a:avLst/>
          </a:prstGeom>
          <a:noFill/>
        </p:spPr>
        <p:txBody>
          <a:bodyPr wrap="square" rtlCol="0">
            <a:spAutoFit/>
          </a:bodyPr>
          <a:lstStyle/>
          <a:p>
            <a:r>
              <a:rPr lang="en-SG" sz="3200" b="1" dirty="0">
                <a:solidFill>
                  <a:schemeClr val="tx1">
                    <a:lumMod val="75000"/>
                    <a:lumOff val="25000"/>
                  </a:schemeClr>
                </a:solidFill>
                <a:latin typeface="Britannic Bold" panose="020B0903060703020204" pitchFamily="34" charset="0"/>
              </a:rPr>
              <a:t>RESEARCHERS</a:t>
            </a:r>
            <a:endParaRPr lang="id-ID" sz="3200" b="1" dirty="0">
              <a:solidFill>
                <a:schemeClr val="tx1">
                  <a:lumMod val="75000"/>
                  <a:lumOff val="25000"/>
                </a:schemeClr>
              </a:solidFill>
              <a:latin typeface="Britannic Bold" panose="020B0903060703020204" pitchFamily="34" charset="0"/>
            </a:endParaRPr>
          </a:p>
        </p:txBody>
      </p:sp>
      <p:sp>
        <p:nvSpPr>
          <p:cNvPr id="41" name="Rectangle 40"/>
          <p:cNvSpPr/>
          <p:nvPr/>
        </p:nvSpPr>
        <p:spPr>
          <a:xfrm>
            <a:off x="7693770" y="1602453"/>
            <a:ext cx="2778325" cy="584775"/>
          </a:xfrm>
          <a:prstGeom prst="rect">
            <a:avLst/>
          </a:prstGeom>
        </p:spPr>
        <p:txBody>
          <a:bodyPr wrap="none">
            <a:spAutoFit/>
          </a:bodyPr>
          <a:lstStyle/>
          <a:p>
            <a:r>
              <a:rPr lang="en-SG" sz="3200" b="1" dirty="0">
                <a:solidFill>
                  <a:schemeClr val="tx1">
                    <a:lumMod val="75000"/>
                    <a:lumOff val="25000"/>
                  </a:schemeClr>
                </a:solidFill>
                <a:latin typeface="Britannic Bold" panose="020B0903060703020204" pitchFamily="34" charset="0"/>
              </a:rPr>
              <a:t>PARTICIPANTS</a:t>
            </a:r>
            <a:endParaRPr lang="id-ID" sz="3200" b="1" dirty="0">
              <a:solidFill>
                <a:schemeClr val="tx1">
                  <a:lumMod val="75000"/>
                  <a:lumOff val="25000"/>
                </a:schemeClr>
              </a:solidFill>
              <a:latin typeface="Britannic Bold" panose="020B0903060703020204" pitchFamily="34" charset="0"/>
            </a:endParaRPr>
          </a:p>
        </p:txBody>
      </p:sp>
      <p:sp>
        <p:nvSpPr>
          <p:cNvPr id="43" name="Content Placeholder 7"/>
          <p:cNvSpPr txBox="1">
            <a:spLocks/>
          </p:cNvSpPr>
          <p:nvPr/>
        </p:nvSpPr>
        <p:spPr>
          <a:xfrm>
            <a:off x="4440789" y="115073"/>
            <a:ext cx="4407477" cy="1338828"/>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Arial" pitchFamily="34" charset="0"/>
              <a:buNone/>
            </a:pPr>
            <a:r>
              <a:rPr lang="en-SG" sz="5400" spc="300" dirty="0">
                <a:solidFill>
                  <a:srgbClr val="0070C0"/>
                </a:solidFill>
                <a:latin typeface="Haettenschweiler" panose="020B0706040902060204" pitchFamily="34" charset="0"/>
              </a:rPr>
              <a:t>TARGET USERS</a:t>
            </a:r>
            <a:endParaRPr lang="en-US" sz="5400" spc="300" dirty="0">
              <a:solidFill>
                <a:srgbClr val="0070C0"/>
              </a:solidFill>
              <a:latin typeface="Haettenschweiler" panose="020B0706040902060204" pitchFamily="34" charset="0"/>
            </a:endParaRPr>
          </a:p>
        </p:txBody>
      </p:sp>
      <p:sp>
        <p:nvSpPr>
          <p:cNvPr id="2" name="Slide Number Placeholder 1"/>
          <p:cNvSpPr>
            <a:spLocks noGrp="1"/>
          </p:cNvSpPr>
          <p:nvPr>
            <p:ph type="sldNum" sz="quarter" idx="12"/>
          </p:nvPr>
        </p:nvSpPr>
        <p:spPr/>
        <p:txBody>
          <a:bodyPr/>
          <a:lstStyle/>
          <a:p>
            <a:fld id="{4483C648-8168-485A-B317-E9B13E71D027}" type="slidenum">
              <a:rPr lang="en-SG" smtClean="0"/>
              <a:t>5</a:t>
            </a:fld>
            <a:endParaRPr lang="en-SG" dirty="0"/>
          </a:p>
        </p:txBody>
      </p:sp>
    </p:spTree>
    <p:extLst>
      <p:ext uri="{BB962C8B-B14F-4D97-AF65-F5344CB8AC3E}">
        <p14:creationId xmlns:p14="http://schemas.microsoft.com/office/powerpoint/2010/main" val="1499164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2109"/>
          </a:xfrm>
        </p:spPr>
        <p:txBody>
          <a:bodyPr>
            <a:noAutofit/>
          </a:bodyPr>
          <a:lstStyle/>
          <a:p>
            <a:pPr algn="ctr">
              <a:lnSpc>
                <a:spcPct val="150000"/>
              </a:lnSpc>
              <a:spcBef>
                <a:spcPct val="20000"/>
              </a:spcBef>
            </a:pPr>
            <a:r>
              <a:rPr lang="en-US" sz="5400" b="0" spc="300" dirty="0">
                <a:solidFill>
                  <a:srgbClr val="0070C0"/>
                </a:solidFill>
                <a:latin typeface="Haettenschweiler" panose="020B0706040902060204" pitchFamily="34" charset="0"/>
                <a:ea typeface="+mn-ea"/>
                <a:cs typeface="+mn-cs"/>
              </a:rPr>
              <a:t>PERSONAS</a:t>
            </a:r>
          </a:p>
        </p:txBody>
      </p:sp>
      <p:sp>
        <p:nvSpPr>
          <p:cNvPr id="7" name="TextBox 6"/>
          <p:cNvSpPr txBox="1"/>
          <p:nvPr/>
        </p:nvSpPr>
        <p:spPr>
          <a:xfrm>
            <a:off x="908961" y="1781849"/>
            <a:ext cx="3141048" cy="492443"/>
          </a:xfrm>
          <a:prstGeom prst="rect">
            <a:avLst/>
          </a:prstGeom>
          <a:noFill/>
        </p:spPr>
        <p:txBody>
          <a:bodyPr wrap="square" lIns="0" tIns="0" rIns="0" bIns="0" rtlCol="0" anchor="ctr">
            <a:spAutoFit/>
          </a:bodyPr>
          <a:lstStyle/>
          <a:p>
            <a:r>
              <a:rPr lang="en-US" sz="3200" b="1" dirty="0">
                <a:solidFill>
                  <a:srgbClr val="0070C0"/>
                </a:solidFill>
              </a:rPr>
              <a:t>ABIGAIL, AGE: 22</a:t>
            </a:r>
          </a:p>
        </p:txBody>
      </p:sp>
      <p:sp>
        <p:nvSpPr>
          <p:cNvPr id="60" name="TextBox 59"/>
          <p:cNvSpPr txBox="1"/>
          <p:nvPr/>
        </p:nvSpPr>
        <p:spPr>
          <a:xfrm>
            <a:off x="8609252" y="2028071"/>
            <a:ext cx="2682862" cy="492443"/>
          </a:xfrm>
          <a:prstGeom prst="rect">
            <a:avLst/>
          </a:prstGeom>
          <a:noFill/>
        </p:spPr>
        <p:txBody>
          <a:bodyPr wrap="square" lIns="0" tIns="0" rIns="0" bIns="0" rtlCol="0" anchor="ctr">
            <a:spAutoFit/>
          </a:bodyPr>
          <a:lstStyle/>
          <a:p>
            <a:pPr algn="ctr"/>
            <a:r>
              <a:rPr lang="en-US" sz="3200" b="1" dirty="0">
                <a:solidFill>
                  <a:srgbClr val="0070C0"/>
                </a:solidFill>
              </a:rPr>
              <a:t>TONY, AGE: 36</a:t>
            </a:r>
          </a:p>
        </p:txBody>
      </p:sp>
      <p:sp>
        <p:nvSpPr>
          <p:cNvPr id="15" name="TextBox 14"/>
          <p:cNvSpPr txBox="1"/>
          <p:nvPr/>
        </p:nvSpPr>
        <p:spPr>
          <a:xfrm>
            <a:off x="1089241" y="2224237"/>
            <a:ext cx="2761025" cy="369332"/>
          </a:xfrm>
          <a:prstGeom prst="rect">
            <a:avLst/>
          </a:prstGeom>
          <a:noFill/>
        </p:spPr>
        <p:txBody>
          <a:bodyPr wrap="square" rtlCol="0">
            <a:spAutoFit/>
          </a:bodyPr>
          <a:lstStyle/>
          <a:p>
            <a:pPr algn="r"/>
            <a:r>
              <a:rPr lang="en-SG" dirty="0">
                <a:latin typeface="Gill Sans MT" panose="020B0502020104020203" pitchFamily="34" charset="0"/>
              </a:rPr>
              <a:t>Year 3 SMU Info Systems</a:t>
            </a:r>
          </a:p>
        </p:txBody>
      </p:sp>
      <p:sp>
        <p:nvSpPr>
          <p:cNvPr id="16" name="Rectangle 15"/>
          <p:cNvSpPr/>
          <p:nvPr/>
        </p:nvSpPr>
        <p:spPr>
          <a:xfrm>
            <a:off x="9483585" y="2496185"/>
            <a:ext cx="1748236" cy="369332"/>
          </a:xfrm>
          <a:prstGeom prst="rect">
            <a:avLst/>
          </a:prstGeom>
        </p:spPr>
        <p:txBody>
          <a:bodyPr wrap="none">
            <a:spAutoFit/>
          </a:bodyPr>
          <a:lstStyle/>
          <a:p>
            <a:pPr algn="r"/>
            <a:r>
              <a:rPr lang="en-SG" dirty="0">
                <a:latin typeface="Gill Sans MT" panose="020B0502020104020203" pitchFamily="34" charset="0"/>
              </a:rPr>
              <a:t>SMU Researcher</a:t>
            </a:r>
          </a:p>
        </p:txBody>
      </p:sp>
      <p:sp>
        <p:nvSpPr>
          <p:cNvPr id="18" name="TextBox 17"/>
          <p:cNvSpPr txBox="1"/>
          <p:nvPr/>
        </p:nvSpPr>
        <p:spPr>
          <a:xfrm>
            <a:off x="8188844" y="2862361"/>
            <a:ext cx="3233899" cy="1785104"/>
          </a:xfrm>
          <a:prstGeom prst="rect">
            <a:avLst/>
          </a:prstGeom>
          <a:noFill/>
        </p:spPr>
        <p:txBody>
          <a:bodyPr wrap="square" rtlCol="0">
            <a:spAutoFit/>
          </a:bodyPr>
          <a:lstStyle/>
          <a:p>
            <a:pPr marL="285750" indent="-285750">
              <a:buFont typeface="Wingdings" panose="05000000000000000000" pitchFamily="2" charset="2"/>
              <a:buChar char="§"/>
            </a:pPr>
            <a:r>
              <a:rPr lang="en-SG" dirty="0">
                <a:latin typeface="Gill Sans MT" panose="020B0502020104020203" pitchFamily="34" charset="0"/>
              </a:rPr>
              <a:t>Active researcher of 6 years studying the mental wellbeing of people and its relation to mindfulness</a:t>
            </a:r>
          </a:p>
          <a:p>
            <a:pPr marL="285750" indent="-285750">
              <a:buFont typeface="Wingdings" panose="05000000000000000000" pitchFamily="2" charset="2"/>
              <a:buChar char="§"/>
            </a:pPr>
            <a:r>
              <a:rPr lang="en-SG" dirty="0">
                <a:latin typeface="Gill Sans MT" panose="020B0502020104020203" pitchFamily="34" charset="0"/>
              </a:rPr>
              <a:t>Particularly interested in the area of </a:t>
            </a:r>
            <a:r>
              <a:rPr lang="en-SG" sz="2000" b="1" dirty="0">
                <a:solidFill>
                  <a:srgbClr val="002060"/>
                </a:solidFill>
                <a:latin typeface="Gill Sans MT" panose="020B0502020104020203" pitchFamily="34" charset="0"/>
              </a:rPr>
              <a:t>meditation</a:t>
            </a:r>
            <a:endParaRPr lang="en-SG" b="1" dirty="0">
              <a:solidFill>
                <a:srgbClr val="002060"/>
              </a:solidFill>
              <a:latin typeface="Gill Sans MT" panose="020B0502020104020203" pitchFamily="34" charset="0"/>
            </a:endParaRPr>
          </a:p>
        </p:txBody>
      </p:sp>
      <p:sp>
        <p:nvSpPr>
          <p:cNvPr id="19" name="TextBox 18"/>
          <p:cNvSpPr txBox="1"/>
          <p:nvPr/>
        </p:nvSpPr>
        <p:spPr>
          <a:xfrm>
            <a:off x="574743" y="2643625"/>
            <a:ext cx="3257000" cy="2369880"/>
          </a:xfrm>
          <a:prstGeom prst="rect">
            <a:avLst/>
          </a:prstGeom>
          <a:noFill/>
        </p:spPr>
        <p:txBody>
          <a:bodyPr wrap="square" rtlCol="0">
            <a:spAutoFit/>
          </a:bodyPr>
          <a:lstStyle/>
          <a:p>
            <a:pPr marL="285750" indent="-285750">
              <a:buFont typeface="Wingdings" panose="05000000000000000000" pitchFamily="2" charset="2"/>
              <a:buChar char="§"/>
            </a:pPr>
            <a:r>
              <a:rPr lang="en-SG" dirty="0">
                <a:latin typeface="Gill Sans MT" panose="020B0502020104020203" pitchFamily="34" charset="0"/>
              </a:rPr>
              <a:t>Undergraduate who is struggling to cope with </a:t>
            </a:r>
            <a:r>
              <a:rPr lang="en-SG" sz="2000" b="1" dirty="0">
                <a:solidFill>
                  <a:srgbClr val="FF0000"/>
                </a:solidFill>
                <a:latin typeface="Gill Sans MT" panose="020B0502020104020203" pitchFamily="34" charset="0"/>
              </a:rPr>
              <a:t>stress</a:t>
            </a:r>
            <a:r>
              <a:rPr lang="en-SG" dirty="0">
                <a:latin typeface="Gill Sans MT" panose="020B0502020104020203" pitchFamily="34" charset="0"/>
              </a:rPr>
              <a:t> from her final-year project</a:t>
            </a:r>
          </a:p>
          <a:p>
            <a:pPr marL="285750" indent="-285750">
              <a:buFont typeface="Wingdings" panose="05000000000000000000" pitchFamily="2" charset="2"/>
              <a:buChar char="§"/>
            </a:pPr>
            <a:r>
              <a:rPr lang="en-SG" dirty="0">
                <a:latin typeface="Gill Sans MT" panose="020B0502020104020203" pitchFamily="34" charset="0"/>
              </a:rPr>
              <a:t>Used the </a:t>
            </a:r>
            <a:r>
              <a:rPr lang="en-SG" dirty="0" err="1">
                <a:latin typeface="Gill Sans MT" panose="020B0502020104020203" pitchFamily="34" charset="0"/>
              </a:rPr>
              <a:t>ReFokus</a:t>
            </a:r>
            <a:r>
              <a:rPr lang="en-SG" dirty="0">
                <a:latin typeface="Gill Sans MT" panose="020B0502020104020203" pitchFamily="34" charset="0"/>
              </a:rPr>
              <a:t> mobile app before but current features do not entice her to use it </a:t>
            </a:r>
            <a:r>
              <a:rPr lang="en-SG" sz="2000" b="1" dirty="0">
                <a:solidFill>
                  <a:schemeClr val="accent1"/>
                </a:solidFill>
                <a:latin typeface="Gill Sans MT" panose="020B0502020104020203" pitchFamily="34" charset="0"/>
              </a:rPr>
              <a:t>regularly</a:t>
            </a:r>
            <a:endParaRPr lang="en-SG" b="1" dirty="0">
              <a:solidFill>
                <a:schemeClr val="accent1"/>
              </a:solidFill>
              <a:latin typeface="Gill Sans MT" panose="020B0502020104020203" pitchFamily="34" charset="0"/>
            </a:endParaRPr>
          </a:p>
        </p:txBody>
      </p:sp>
      <p:pic>
        <p:nvPicPr>
          <p:cNvPr id="3" name="Picture 2"/>
          <p:cNvPicPr>
            <a:picLocks noChangeAspect="1"/>
          </p:cNvPicPr>
          <p:nvPr/>
        </p:nvPicPr>
        <p:blipFill>
          <a:blip r:embed="rId3"/>
          <a:stretch>
            <a:fillRect/>
          </a:stretch>
        </p:blipFill>
        <p:spPr>
          <a:xfrm>
            <a:off x="4099171" y="1446511"/>
            <a:ext cx="1530503" cy="3703271"/>
          </a:xfrm>
          <a:prstGeom prst="rect">
            <a:avLst/>
          </a:prstGeom>
        </p:spPr>
      </p:pic>
      <p:pic>
        <p:nvPicPr>
          <p:cNvPr id="4" name="Picture 3"/>
          <p:cNvPicPr>
            <a:picLocks noChangeAspect="1"/>
          </p:cNvPicPr>
          <p:nvPr/>
        </p:nvPicPr>
        <p:blipFill rotWithShape="1">
          <a:blip r:embed="rId4"/>
          <a:srcRect t="4759" b="1795"/>
          <a:stretch/>
        </p:blipFill>
        <p:spPr>
          <a:xfrm>
            <a:off x="6738049" y="1446510"/>
            <a:ext cx="1494484" cy="3633489"/>
          </a:xfrm>
          <a:prstGeom prst="rect">
            <a:avLst/>
          </a:prstGeom>
        </p:spPr>
      </p:pic>
      <p:sp>
        <p:nvSpPr>
          <p:cNvPr id="5" name="Slide Number Placeholder 4"/>
          <p:cNvSpPr>
            <a:spLocks noGrp="1"/>
          </p:cNvSpPr>
          <p:nvPr>
            <p:ph type="sldNum" sz="quarter" idx="12"/>
          </p:nvPr>
        </p:nvSpPr>
        <p:spPr/>
        <p:txBody>
          <a:bodyPr/>
          <a:lstStyle/>
          <a:p>
            <a:fld id="{4483C648-8168-485A-B317-E9B13E71D027}" type="slidenum">
              <a:rPr lang="en-SG" smtClean="0"/>
              <a:t>6</a:t>
            </a:fld>
            <a:endParaRPr lang="en-SG" dirty="0"/>
          </a:p>
        </p:txBody>
      </p:sp>
    </p:spTree>
    <p:extLst>
      <p:ext uri="{BB962C8B-B14F-4D97-AF65-F5344CB8AC3E}">
        <p14:creationId xmlns:p14="http://schemas.microsoft.com/office/powerpoint/2010/main" val="260440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STORYBOARD</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7</a:t>
            </a:fld>
            <a:endParaRPr lang="en-SG" dirty="0"/>
          </a:p>
        </p:txBody>
      </p:sp>
    </p:spTree>
    <p:extLst>
      <p:ext uri="{BB962C8B-B14F-4D97-AF65-F5344CB8AC3E}">
        <p14:creationId xmlns:p14="http://schemas.microsoft.com/office/powerpoint/2010/main" val="290420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r="3391"/>
          <a:stretch/>
        </p:blipFill>
        <p:spPr>
          <a:xfrm>
            <a:off x="1404846" y="69096"/>
            <a:ext cx="3065550" cy="2266722"/>
          </a:xfrm>
          <a:prstGeom prst="rect">
            <a:avLst/>
          </a:prstGeom>
        </p:spPr>
      </p:pic>
      <p:pic>
        <p:nvPicPr>
          <p:cNvPr id="4" name="Picture 3"/>
          <p:cNvPicPr/>
          <p:nvPr/>
        </p:nvPicPr>
        <p:blipFill rotWithShape="1">
          <a:blip r:embed="rId3"/>
          <a:srcRect l="-117" t="-693" r="7097" b="1685"/>
          <a:stretch/>
        </p:blipFill>
        <p:spPr>
          <a:xfrm>
            <a:off x="4572746" y="115323"/>
            <a:ext cx="3073213" cy="2228243"/>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427411" y="2470757"/>
            <a:ext cx="3246826" cy="2320698"/>
          </a:xfrm>
          <a:prstGeom prst="rect">
            <a:avLst/>
          </a:prstGeom>
          <a:noFill/>
          <a:ln>
            <a:noFill/>
          </a:ln>
        </p:spPr>
      </p:pic>
      <p:pic>
        <p:nvPicPr>
          <p:cNvPr id="8" name="Picture 7"/>
          <p:cNvPicPr/>
          <p:nvPr/>
        </p:nvPicPr>
        <p:blipFill rotWithShape="1">
          <a:blip r:embed="rId5"/>
          <a:srcRect r="3326"/>
          <a:stretch/>
        </p:blipFill>
        <p:spPr>
          <a:xfrm>
            <a:off x="7768674" y="2457453"/>
            <a:ext cx="3146065" cy="2312230"/>
          </a:xfrm>
          <a:prstGeom prst="rect">
            <a:avLst/>
          </a:prstGeom>
        </p:spPr>
      </p:pic>
      <p:pic>
        <p:nvPicPr>
          <p:cNvPr id="9" name="Picture 8"/>
          <p:cNvPicPr/>
          <p:nvPr/>
        </p:nvPicPr>
        <p:blipFill>
          <a:blip r:embed="rId6"/>
          <a:stretch>
            <a:fillRect/>
          </a:stretch>
        </p:blipFill>
        <p:spPr>
          <a:xfrm>
            <a:off x="1404846" y="4818442"/>
            <a:ext cx="3139622" cy="2031090"/>
          </a:xfrm>
          <a:prstGeom prst="rect">
            <a:avLst/>
          </a:prstGeom>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4620063" y="4826910"/>
            <a:ext cx="3054174" cy="2031090"/>
          </a:xfrm>
          <a:prstGeom prst="rect">
            <a:avLst/>
          </a:prstGeom>
          <a:noFill/>
          <a:ln>
            <a:noFill/>
          </a:ln>
        </p:spPr>
      </p:pic>
      <p:pic>
        <p:nvPicPr>
          <p:cNvPr id="11" name="Picture 10"/>
          <p:cNvPicPr/>
          <p:nvPr/>
        </p:nvPicPr>
        <p:blipFill>
          <a:blip r:embed="rId8"/>
          <a:stretch>
            <a:fillRect/>
          </a:stretch>
        </p:blipFill>
        <p:spPr>
          <a:xfrm>
            <a:off x="7768674" y="4826910"/>
            <a:ext cx="3138151" cy="2031090"/>
          </a:xfrm>
          <a:prstGeom prst="rect">
            <a:avLst/>
          </a:prstGeom>
        </p:spPr>
      </p:pic>
      <p:pic>
        <p:nvPicPr>
          <p:cNvPr id="13" name="Picture 12"/>
          <p:cNvPicPr>
            <a:picLocks noChangeAspect="1"/>
          </p:cNvPicPr>
          <p:nvPr/>
        </p:nvPicPr>
        <p:blipFill>
          <a:blip r:embed="rId9"/>
          <a:stretch>
            <a:fillRect/>
          </a:stretch>
        </p:blipFill>
        <p:spPr>
          <a:xfrm>
            <a:off x="7768674" y="115323"/>
            <a:ext cx="3138151" cy="2220495"/>
          </a:xfrm>
          <a:prstGeom prst="rect">
            <a:avLst/>
          </a:prstGeom>
        </p:spPr>
      </p:pic>
      <p:pic>
        <p:nvPicPr>
          <p:cNvPr id="15" name="Picture 14"/>
          <p:cNvPicPr>
            <a:picLocks noChangeAspect="1"/>
          </p:cNvPicPr>
          <p:nvPr/>
        </p:nvPicPr>
        <p:blipFill>
          <a:blip r:embed="rId10"/>
          <a:stretch>
            <a:fillRect/>
          </a:stretch>
        </p:blipFill>
        <p:spPr>
          <a:xfrm>
            <a:off x="1407881" y="2461611"/>
            <a:ext cx="2954121" cy="2275868"/>
          </a:xfrm>
          <a:prstGeom prst="rect">
            <a:avLst/>
          </a:prstGeom>
        </p:spPr>
      </p:pic>
      <p:sp>
        <p:nvSpPr>
          <p:cNvPr id="2" name="Slide Number Placeholder 1"/>
          <p:cNvSpPr>
            <a:spLocks noGrp="1"/>
          </p:cNvSpPr>
          <p:nvPr>
            <p:ph type="sldNum" sz="quarter" idx="12"/>
          </p:nvPr>
        </p:nvSpPr>
        <p:spPr/>
        <p:txBody>
          <a:bodyPr/>
          <a:lstStyle/>
          <a:p>
            <a:fld id="{4483C648-8168-485A-B317-E9B13E71D027}" type="slidenum">
              <a:rPr lang="en-SG" smtClean="0"/>
              <a:t>8</a:t>
            </a:fld>
            <a:endParaRPr lang="en-SG" dirty="0"/>
          </a:p>
        </p:txBody>
      </p:sp>
    </p:spTree>
    <p:extLst>
      <p:ext uri="{BB962C8B-B14F-4D97-AF65-F5344CB8AC3E}">
        <p14:creationId xmlns:p14="http://schemas.microsoft.com/office/powerpoint/2010/main" val="224458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pc="300" dirty="0">
                <a:solidFill>
                  <a:srgbClr val="0070C0"/>
                </a:solidFill>
                <a:latin typeface="Haettenschweiler" panose="020B0706040902060204" pitchFamily="34" charset="0"/>
              </a:rPr>
              <a:t>PROJECT VALUE</a:t>
            </a:r>
            <a:endParaRPr lang="en-SG" dirty="0"/>
          </a:p>
        </p:txBody>
      </p:sp>
      <p:sp>
        <p:nvSpPr>
          <p:cNvPr id="3" name="Text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2"/>
          </p:nvPr>
        </p:nvSpPr>
        <p:spPr/>
        <p:txBody>
          <a:bodyPr/>
          <a:lstStyle/>
          <a:p>
            <a:fld id="{4483C648-8168-485A-B317-E9B13E71D027}" type="slidenum">
              <a:rPr lang="en-SG" smtClean="0"/>
              <a:t>9</a:t>
            </a:fld>
            <a:endParaRPr lang="en-SG" dirty="0"/>
          </a:p>
        </p:txBody>
      </p:sp>
    </p:spTree>
    <p:extLst>
      <p:ext uri="{BB962C8B-B14F-4D97-AF65-F5344CB8AC3E}">
        <p14:creationId xmlns:p14="http://schemas.microsoft.com/office/powerpoint/2010/main" val="395767936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1540</TotalTime>
  <Words>1968</Words>
  <Application>Microsoft Office PowerPoint</Application>
  <PresentationFormat>Widescreen</PresentationFormat>
  <Paragraphs>428</Paragraphs>
  <Slides>34</Slides>
  <Notes>13</Notes>
  <HiddenSlides>7</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34</vt:i4>
      </vt:variant>
    </vt:vector>
  </HeadingPairs>
  <TitlesOfParts>
    <vt:vector size="52" baseType="lpstr">
      <vt:lpstr>Malgun Gothic</vt:lpstr>
      <vt:lpstr>Agency FB</vt:lpstr>
      <vt:lpstr>AR BONNIE</vt:lpstr>
      <vt:lpstr>AR DELANEY</vt:lpstr>
      <vt:lpstr>Arial</vt:lpstr>
      <vt:lpstr>Arial</vt:lpstr>
      <vt:lpstr>Britannic Bold</vt:lpstr>
      <vt:lpstr>Calibri</vt:lpstr>
      <vt:lpstr>Calibri Light</vt:lpstr>
      <vt:lpstr>Corbel</vt:lpstr>
      <vt:lpstr>Gill Sans MT</vt:lpstr>
      <vt:lpstr>Haettenschweiler</vt:lpstr>
      <vt:lpstr>Khmer UI</vt:lpstr>
      <vt:lpstr>MV Boli</vt:lpstr>
      <vt:lpstr>Roboto</vt:lpstr>
      <vt:lpstr>Times New Roman</vt:lpstr>
      <vt:lpstr>Wingdings</vt:lpstr>
      <vt:lpstr>Office Theme</vt:lpstr>
      <vt:lpstr> IS480 Acceptance</vt:lpstr>
      <vt:lpstr> The Team</vt:lpstr>
      <vt:lpstr>Sponsors &amp; Supervisor</vt:lpstr>
      <vt:lpstr>PowerPoint Presentation</vt:lpstr>
      <vt:lpstr>PowerPoint Presentation</vt:lpstr>
      <vt:lpstr>PERSONAS</vt:lpstr>
      <vt:lpstr>STORYBOARD</vt:lpstr>
      <vt:lpstr>PowerPoint Presentation</vt:lpstr>
      <vt:lpstr>PROJECT VALUE</vt:lpstr>
      <vt:lpstr>PowerPoint Presentation</vt:lpstr>
      <vt:lpstr>Smart Wearable Market Comparison</vt:lpstr>
      <vt:lpstr>Meditation Apps Market Comparison</vt:lpstr>
      <vt:lpstr>Scope </vt:lpstr>
      <vt:lpstr>DEMO</vt:lpstr>
      <vt:lpstr>PROJECT PLAN</vt:lpstr>
      <vt:lpstr>PowerPoint Presentation</vt:lpstr>
      <vt:lpstr>PowerPoint Presentation</vt:lpstr>
      <vt:lpstr>PowerPoint Presentation</vt:lpstr>
      <vt:lpstr>USER TESTING</vt:lpstr>
      <vt:lpstr>USER TESTING </vt:lpstr>
      <vt:lpstr>PowerPoint Presentation</vt:lpstr>
      <vt:lpstr>PowerPoint Presentation</vt:lpstr>
      <vt:lpstr>PowerPoint Presentation</vt:lpstr>
      <vt:lpstr>PowerPoint Presentation</vt:lpstr>
      <vt:lpstr>PowerPoint Presentation</vt:lpstr>
      <vt:lpstr>X-Factor</vt:lpstr>
      <vt:lpstr>Learning Outcomes</vt:lpstr>
      <vt:lpstr> Thank You!</vt:lpstr>
      <vt:lpstr>APPENDIX</vt:lpstr>
      <vt:lpstr>Database Revamps</vt:lpstr>
      <vt:lpstr>Old Database – refokus database tables</vt:lpstr>
      <vt:lpstr>New Database - refokus database tables</vt:lpstr>
      <vt:lpstr>Old Database – refokus database tables</vt:lpstr>
      <vt:lpstr>New Database – refokus database tables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IS480 Acceptance</dc:title>
  <dc:creator>Dawny</dc:creator>
  <cp:lastModifiedBy>Dawny</cp:lastModifiedBy>
  <cp:revision>88</cp:revision>
  <dcterms:created xsi:type="dcterms:W3CDTF">2016-08-15T15:29:13Z</dcterms:created>
  <dcterms:modified xsi:type="dcterms:W3CDTF">2016-08-17T03:18:44Z</dcterms:modified>
</cp:coreProperties>
</file>